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5227300" cy="7696200"/>
  <p:notesSz cx="15227300" cy="7696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523" y="2385822"/>
            <a:ext cx="12948603" cy="1616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5047" y="4309872"/>
            <a:ext cx="10663555" cy="192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1682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5329" y="1770126"/>
            <a:ext cx="6626638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29610" y="328612"/>
            <a:ext cx="6591300" cy="7200900"/>
          </a:xfrm>
          <a:custGeom>
            <a:avLst/>
            <a:gdLst/>
            <a:ahLst/>
            <a:cxnLst/>
            <a:rect l="l" t="t" r="r" b="b"/>
            <a:pathLst>
              <a:path w="6591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9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6557962" y="0"/>
                </a:lnTo>
                <a:lnTo>
                  <a:pt x="6562382" y="0"/>
                </a:lnTo>
                <a:lnTo>
                  <a:pt x="6566634" y="845"/>
                </a:lnTo>
                <a:lnTo>
                  <a:pt x="6570717" y="2537"/>
                </a:lnTo>
                <a:lnTo>
                  <a:pt x="6574802" y="4229"/>
                </a:lnTo>
                <a:lnTo>
                  <a:pt x="6578407" y="6638"/>
                </a:lnTo>
                <a:lnTo>
                  <a:pt x="6591300" y="33337"/>
                </a:lnTo>
                <a:lnTo>
                  <a:pt x="6591300" y="7167561"/>
                </a:lnTo>
                <a:lnTo>
                  <a:pt x="6570717" y="7198360"/>
                </a:lnTo>
                <a:lnTo>
                  <a:pt x="6566634" y="7200052"/>
                </a:lnTo>
                <a:lnTo>
                  <a:pt x="6562382" y="7200898"/>
                </a:lnTo>
                <a:lnTo>
                  <a:pt x="6557962" y="7200899"/>
                </a:lnTo>
                <a:lnTo>
                  <a:pt x="33338" y="7200899"/>
                </a:lnTo>
                <a:lnTo>
                  <a:pt x="28916" y="7200898"/>
                </a:lnTo>
                <a:lnTo>
                  <a:pt x="24663" y="7200052"/>
                </a:lnTo>
                <a:lnTo>
                  <a:pt x="20579" y="7198360"/>
                </a:lnTo>
                <a:lnTo>
                  <a:pt x="16494" y="7196668"/>
                </a:lnTo>
                <a:lnTo>
                  <a:pt x="12889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531" y="1025525"/>
            <a:ext cx="63842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82" y="1770126"/>
            <a:ext cx="13710285" cy="5079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79441" y="7157466"/>
            <a:ext cx="4874768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1682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68228" y="7157466"/>
            <a:ext cx="3503739" cy="38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www.abc.net.au/news/2024-12-12/federal-senate-inquiry-grape-prices-industry-crisis-riverland/104715912" TargetMode="Externa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hyperlink" Target="https://www.abc.net.au/news/2024-12-07/australia-weather-thunderstorms-from-brisbane-to-melbourne/104694702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hyperlink" Target="https://medianet.news.com.au/release/1017320" TargetMode="External"/><Relationship Id="rId16" Type="http://schemas.openxmlformats.org/officeDocument/2006/relationships/hyperlink" Target="https://www.csiro.au/en/news/All/Articles/2024/December/Southeast-Asia-innovation-science" TargetMode="Externa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hyperlink" Target="https://www.bordermail.com.au/story/8839662/letters-australia-day-decision-by-australian-venue-co-sparks-debate/" TargetMode="External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hyperlink" Target="https://transition.meltwater.com/paywall/redirect/iPrz5v3URLHVVetgKuZEHYkO_Qk?keywords=Murray-Darling%20Basin&amp;cid=15207ae5-916e-43de-b967-8b1546219561&amp;productType=analyze" TargetMode="External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hyperlink" Target="https://www.sheppnews.com.au/water/feds-give-16-million-for-nsw-water-talk/" TargetMode="External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hyperlink" Target="https://www.sheppnews.com.au/news/political-games-risk-food-security/" TargetMode="External"/><Relationship Id="rId30" Type="http://schemas.openxmlformats.org/officeDocument/2006/relationships/image" Target="../media/image23.png"/><Relationship Id="rId31" Type="http://schemas.openxmlformats.org/officeDocument/2006/relationships/hyperlink" Target="https://www.sheppnews.com.au/news/ministry-of-food-for-next-government/" TargetMode="External"/><Relationship Id="rId32" Type="http://schemas.openxmlformats.org/officeDocument/2006/relationships/image" Target="../media/image24.png"/><Relationship Id="rId33" Type="http://schemas.openxmlformats.org/officeDocument/2006/relationships/hyperlink" Target="https://www.sheppnews.com.au/news/twenty-years-in-her-dream-job/" TargetMode="External"/><Relationship Id="rId34" Type="http://schemas.openxmlformats.org/officeDocument/2006/relationships/image" Target="../media/image2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37165" y="420823"/>
            <a:ext cx="117030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0" b="1">
                <a:latin typeface="Helvetica Neue"/>
                <a:cs typeface="Tahoma"/>
              </a:rPr>
              <a:t>Top</a:t>
            </a:r>
            <a:r>
              <a:rPr dirty="0" sz="1200" spc="-15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Keywords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7775" y="2171700"/>
            <a:ext cx="5695949" cy="40100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531" y="1025525"/>
            <a:ext cx="6955790" cy="825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latin typeface="Helvetica Neue"/>
              </a:rPr>
              <a:t>Weekly</a:t>
            </a:r>
            <a:r>
              <a:rPr dirty="0" spc="-225">
                <a:latin typeface="Helvetica Neue"/>
              </a:rPr>
              <a:t> </a:t>
            </a:r>
            <a:r>
              <a:rPr dirty="0" spc="125">
                <a:latin typeface="Helvetica Neue"/>
              </a:rPr>
              <a:t>Media</a:t>
            </a:r>
            <a:r>
              <a:rPr dirty="0" spc="-220">
                <a:latin typeface="Helvetica Neue"/>
              </a:rPr>
              <a:t> </a:t>
            </a:r>
            <a:r>
              <a:rPr dirty="0" spc="-10">
                <a:latin typeface="Helvetica Neue"/>
              </a:rPr>
              <a:t>Report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75" y="4019550"/>
            <a:ext cx="6572249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612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39219" y="1649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49" y="33337"/>
                </a:lnTo>
                <a:lnTo>
                  <a:pt x="4743449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7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4975" y="420823"/>
            <a:ext cx="1206500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10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Mentions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88331" y="2644775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18828" y="1787525"/>
            <a:ext cx="9874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25" b="1">
                <a:latin typeface="Helvetica Neue"/>
                <a:cs typeface="Tahoma"/>
              </a:rPr>
              <a:t>15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359251" y="420823"/>
            <a:ext cx="103695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10" b="1">
                <a:latin typeface="Helvetica Neue"/>
                <a:cs typeface="Tahoma"/>
              </a:rPr>
              <a:t> 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22294" y="2644775"/>
            <a:ext cx="62928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67611" y="1787525"/>
            <a:ext cx="17386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65" b="1">
                <a:latin typeface="Helvetica Neue"/>
                <a:cs typeface="Tahoma"/>
              </a:rPr>
              <a:t>113</a:t>
            </a:r>
            <a:r>
              <a:rPr dirty="0" sz="4800" spc="-465">
                <a:latin typeface="Verdana"/>
                <a:cs typeface="Verdana"/>
              </a:rPr>
              <a:t>k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283824" y="420823"/>
            <a:ext cx="2329180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65" b="1">
                <a:latin typeface="Helvetica Neue"/>
                <a:cs typeface="Tahoma"/>
              </a:rPr>
              <a:t>Total</a:t>
            </a:r>
            <a:r>
              <a:rPr dirty="0" sz="1200" spc="-25" b="1">
                <a:latin typeface="Helvetica Neue"/>
                <a:cs typeface="Tahoma"/>
              </a:rPr>
              <a:t> </a:t>
            </a:r>
            <a:r>
              <a:rPr dirty="0" sz="1200" spc="-40" b="1">
                <a:latin typeface="Helvetica Neue"/>
                <a:cs typeface="Tahoma"/>
              </a:rPr>
              <a:t>Potential</a:t>
            </a:r>
            <a:r>
              <a:rPr dirty="0" sz="1200" spc="-3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Editorial</a:t>
            </a:r>
            <a:r>
              <a:rPr dirty="0" sz="1200" spc="-25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246867" y="2644775"/>
            <a:ext cx="629284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Reach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478914" y="1787525"/>
            <a:ext cx="216471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15" b="1">
                <a:latin typeface="Helvetica Neue"/>
                <a:cs typeface="Tahoma"/>
              </a:rPr>
              <a:t>43.8</a:t>
            </a:r>
            <a:r>
              <a:rPr dirty="0" sz="4800" spc="-315">
                <a:latin typeface="Verdana"/>
                <a:cs typeface="Verdana"/>
              </a:rPr>
              <a:t>M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28612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4724" y="33337"/>
                </a:lnTo>
                <a:lnTo>
                  <a:pt x="3514724" y="3471862"/>
                </a:lnTo>
                <a:lnTo>
                  <a:pt x="3490060" y="3504352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34975" y="4127409"/>
            <a:ext cx="150876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25" b="1">
                <a:latin typeface="Helvetica Neue"/>
                <a:cs typeface="Tahoma"/>
              </a:rPr>
              <a:t>News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86173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16670" y="5483224"/>
            <a:ext cx="9874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25" b="1">
                <a:latin typeface="Helvetica Neue"/>
                <a:cs typeface="Tahoma"/>
              </a:rPr>
              <a:t>12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024311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3481387" y="0"/>
                </a:lnTo>
                <a:lnTo>
                  <a:pt x="3485807" y="0"/>
                </a:lnTo>
                <a:lnTo>
                  <a:pt x="3490060" y="845"/>
                </a:lnTo>
                <a:lnTo>
                  <a:pt x="3512186" y="20579"/>
                </a:lnTo>
                <a:lnTo>
                  <a:pt x="3513878" y="24663"/>
                </a:lnTo>
                <a:lnTo>
                  <a:pt x="3514725" y="28916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514725" y="3476282"/>
                </a:lnTo>
                <a:lnTo>
                  <a:pt x="3513879" y="3480535"/>
                </a:lnTo>
                <a:lnTo>
                  <a:pt x="3512186" y="3484619"/>
                </a:lnTo>
                <a:lnTo>
                  <a:pt x="3510495" y="3488703"/>
                </a:lnTo>
                <a:lnTo>
                  <a:pt x="3494144" y="3502660"/>
                </a:lnTo>
                <a:lnTo>
                  <a:pt x="3490060" y="3504352"/>
                </a:lnTo>
                <a:lnTo>
                  <a:pt x="3485807" y="3505199"/>
                </a:lnTo>
                <a:lnTo>
                  <a:pt x="3481387" y="3505199"/>
                </a:lnTo>
                <a:lnTo>
                  <a:pt x="33337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128293" y="4127409"/>
            <a:ext cx="129159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b="1">
                <a:latin typeface="Helvetica Neue"/>
                <a:cs typeface="Tahoma"/>
              </a:rPr>
              <a:t>TV</a:t>
            </a:r>
            <a:r>
              <a:rPr dirty="0" sz="1200" spc="-8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82021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524301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0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720011" y="4024312"/>
            <a:ext cx="36195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3" y="9764"/>
                </a:lnTo>
                <a:lnTo>
                  <a:pt x="12889" y="6638"/>
                </a:lnTo>
                <a:lnTo>
                  <a:pt x="16494" y="4229"/>
                </a:lnTo>
                <a:lnTo>
                  <a:pt x="20578" y="2537"/>
                </a:lnTo>
                <a:lnTo>
                  <a:pt x="24662" y="845"/>
                </a:lnTo>
                <a:lnTo>
                  <a:pt x="28916" y="0"/>
                </a:lnTo>
                <a:lnTo>
                  <a:pt x="33337" y="0"/>
                </a:lnTo>
                <a:lnTo>
                  <a:pt x="3471862" y="0"/>
                </a:lnTo>
                <a:lnTo>
                  <a:pt x="3476282" y="0"/>
                </a:lnTo>
                <a:lnTo>
                  <a:pt x="3480534" y="845"/>
                </a:lnTo>
                <a:lnTo>
                  <a:pt x="3505199" y="33337"/>
                </a:lnTo>
                <a:lnTo>
                  <a:pt x="3505199" y="3471862"/>
                </a:lnTo>
                <a:lnTo>
                  <a:pt x="3484618" y="3502660"/>
                </a:lnTo>
                <a:lnTo>
                  <a:pt x="3480534" y="3504352"/>
                </a:lnTo>
                <a:lnTo>
                  <a:pt x="3476282" y="3505199"/>
                </a:lnTo>
                <a:lnTo>
                  <a:pt x="347186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2" y="3504352"/>
                </a:lnTo>
                <a:lnTo>
                  <a:pt x="20578" y="3502660"/>
                </a:lnTo>
                <a:lnTo>
                  <a:pt x="16494" y="3500969"/>
                </a:lnTo>
                <a:lnTo>
                  <a:pt x="12889" y="3498560"/>
                </a:lnTo>
                <a:lnTo>
                  <a:pt x="9763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821612" y="4127409"/>
            <a:ext cx="154813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10" b="1">
                <a:latin typeface="Helvetica Neue"/>
                <a:cs typeface="Tahoma"/>
              </a:rPr>
              <a:t>Social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077721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20001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1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1406185" y="4024312"/>
            <a:ext cx="3629025" cy="3505200"/>
          </a:xfrm>
          <a:custGeom>
            <a:avLst/>
            <a:gdLst/>
            <a:ahLst/>
            <a:cxnLst/>
            <a:rect l="l" t="t" r="r" b="b"/>
            <a:pathLst>
              <a:path w="3514725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3" y="845"/>
                </a:lnTo>
                <a:lnTo>
                  <a:pt x="28916" y="0"/>
                </a:lnTo>
                <a:lnTo>
                  <a:pt x="33338" y="0"/>
                </a:lnTo>
                <a:lnTo>
                  <a:pt x="3481388" y="0"/>
                </a:lnTo>
                <a:lnTo>
                  <a:pt x="3485807" y="0"/>
                </a:lnTo>
                <a:lnTo>
                  <a:pt x="3490059" y="845"/>
                </a:lnTo>
                <a:lnTo>
                  <a:pt x="3514725" y="33337"/>
                </a:lnTo>
                <a:lnTo>
                  <a:pt x="3514725" y="3471862"/>
                </a:lnTo>
                <a:lnTo>
                  <a:pt x="3494143" y="3502660"/>
                </a:lnTo>
                <a:lnTo>
                  <a:pt x="3490059" y="3504352"/>
                </a:lnTo>
                <a:lnTo>
                  <a:pt x="3485807" y="3505199"/>
                </a:lnTo>
                <a:lnTo>
                  <a:pt x="3481388" y="3505199"/>
                </a:lnTo>
                <a:lnTo>
                  <a:pt x="33338" y="3505199"/>
                </a:lnTo>
                <a:lnTo>
                  <a:pt x="28916" y="3505199"/>
                </a:lnTo>
                <a:lnTo>
                  <a:pt x="24663" y="3504352"/>
                </a:lnTo>
                <a:lnTo>
                  <a:pt x="20580" y="3502660"/>
                </a:lnTo>
                <a:lnTo>
                  <a:pt x="16495" y="3500969"/>
                </a:lnTo>
                <a:lnTo>
                  <a:pt x="12889" y="3498560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1514930" y="4127409"/>
            <a:ext cx="152527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20" b="1">
                <a:latin typeface="Helvetica Neue"/>
                <a:cs typeface="Tahoma"/>
              </a:rPr>
              <a:t>Radio</a:t>
            </a:r>
            <a:r>
              <a:rPr dirty="0" sz="1200" spc="-4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Engagement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763896" y="6340474"/>
            <a:ext cx="84836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0">
                <a:latin typeface="Helvetica Neue"/>
                <a:cs typeface="Trebuchet MS"/>
              </a:rPr>
              <a:t>Mentions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906175" y="5483224"/>
            <a:ext cx="5638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50" b="1">
                <a:latin typeface="Helvetica Neue"/>
                <a:cs typeface="Tahoma"/>
              </a:rPr>
              <a:t>2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612" y="328612"/>
            <a:ext cx="14706600" cy="7200900"/>
          </a:xfrm>
          <a:custGeom>
            <a:avLst/>
            <a:gdLst/>
            <a:ahLst/>
            <a:cxnLst/>
            <a:rect l="l" t="t" r="r" b="b"/>
            <a:pathLst>
              <a:path w="14592300" h="7200900">
                <a:moveTo>
                  <a:pt x="0" y="7167561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14558961" y="0"/>
                </a:lnTo>
                <a:lnTo>
                  <a:pt x="14563380" y="0"/>
                </a:lnTo>
                <a:lnTo>
                  <a:pt x="14567632" y="845"/>
                </a:lnTo>
                <a:lnTo>
                  <a:pt x="14571716" y="2537"/>
                </a:lnTo>
                <a:lnTo>
                  <a:pt x="14575801" y="4229"/>
                </a:lnTo>
                <a:lnTo>
                  <a:pt x="14592298" y="33337"/>
                </a:lnTo>
                <a:lnTo>
                  <a:pt x="14592298" y="7167561"/>
                </a:lnTo>
                <a:lnTo>
                  <a:pt x="14571716" y="7198360"/>
                </a:lnTo>
                <a:lnTo>
                  <a:pt x="14567632" y="7200052"/>
                </a:lnTo>
                <a:lnTo>
                  <a:pt x="14563380" y="7200898"/>
                </a:lnTo>
                <a:lnTo>
                  <a:pt x="14558961" y="7200899"/>
                </a:lnTo>
                <a:lnTo>
                  <a:pt x="33337" y="7200899"/>
                </a:lnTo>
                <a:lnTo>
                  <a:pt x="28916" y="7200898"/>
                </a:lnTo>
                <a:lnTo>
                  <a:pt x="24664" y="7200052"/>
                </a:lnTo>
                <a:lnTo>
                  <a:pt x="20579" y="7198360"/>
                </a:lnTo>
                <a:lnTo>
                  <a:pt x="16495" y="7196668"/>
                </a:lnTo>
                <a:lnTo>
                  <a:pt x="12890" y="7194260"/>
                </a:lnTo>
                <a:lnTo>
                  <a:pt x="9764" y="7191134"/>
                </a:lnTo>
                <a:lnTo>
                  <a:pt x="6638" y="7188008"/>
                </a:lnTo>
                <a:lnTo>
                  <a:pt x="4229" y="7184402"/>
                </a:lnTo>
                <a:lnTo>
                  <a:pt x="2537" y="7180318"/>
                </a:lnTo>
                <a:lnTo>
                  <a:pt x="845" y="7176234"/>
                </a:lnTo>
                <a:lnTo>
                  <a:pt x="0" y="7171982"/>
                </a:lnTo>
                <a:lnTo>
                  <a:pt x="0" y="7167561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4975" y="473075"/>
            <a:ext cx="1703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news </a:t>
            </a:r>
            <a:r>
              <a:rPr dirty="0" sz="1200" spc="-20" b="1">
                <a:latin typeface="Helvetica Neue"/>
                <a:cs typeface="Tahoma"/>
              </a:rPr>
              <a:t>articles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52437" y="938212"/>
            <a:ext cx="2876550" cy="2638425"/>
          </a:xfrm>
          <a:custGeom>
            <a:avLst/>
            <a:gdLst/>
            <a:ahLst/>
            <a:cxnLst/>
            <a:rect l="l" t="t" r="r" b="b"/>
            <a:pathLst>
              <a:path w="2762250" h="2638425">
                <a:moveTo>
                  <a:pt x="0" y="26050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8916" y="0"/>
                </a:lnTo>
                <a:lnTo>
                  <a:pt x="33337" y="0"/>
                </a:lnTo>
                <a:lnTo>
                  <a:pt x="2728912" y="0"/>
                </a:lnTo>
                <a:lnTo>
                  <a:pt x="2733332" y="0"/>
                </a:lnTo>
                <a:lnTo>
                  <a:pt x="2737585" y="845"/>
                </a:lnTo>
                <a:lnTo>
                  <a:pt x="2762249" y="33337"/>
                </a:lnTo>
                <a:lnTo>
                  <a:pt x="2762249" y="2605087"/>
                </a:lnTo>
                <a:lnTo>
                  <a:pt x="2737585" y="2637578"/>
                </a:lnTo>
                <a:lnTo>
                  <a:pt x="2728912" y="2638424"/>
                </a:lnTo>
                <a:lnTo>
                  <a:pt x="33337" y="2638424"/>
                </a:lnTo>
                <a:lnTo>
                  <a:pt x="845" y="2613760"/>
                </a:lnTo>
                <a:lnTo>
                  <a:pt x="0" y="2609507"/>
                </a:lnTo>
                <a:lnTo>
                  <a:pt x="0" y="2605087"/>
                </a:lnTo>
              </a:path>
            </a:pathLst>
          </a:custGeom>
          <a:ln w="9524">
            <a:solidFill>
              <a:srgbClr val="E0E0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0700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15.1M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3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057524" y="933449"/>
            <a:ext cx="3057525" cy="2647950"/>
            <a:chOff x="3057524" y="933449"/>
            <a:chExt cx="3057525" cy="264795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524" y="3314699"/>
              <a:ext cx="76200" cy="761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357561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8"/>
                  </a:lnTo>
                  <a:lnTo>
                    <a:pt x="2742960" y="9764"/>
                  </a:lnTo>
                  <a:lnTo>
                    <a:pt x="2746086" y="12890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32144" y="2635886"/>
                  </a:lnTo>
                  <a:lnTo>
                    <a:pt x="2728060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3"/>
                  </a:lnTo>
                  <a:lnTo>
                    <a:pt x="4229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421955" y="3263900"/>
            <a:ext cx="1723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14.4M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47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953124" y="933449"/>
            <a:ext cx="3067050" cy="2647950"/>
            <a:chOff x="5953124" y="933449"/>
            <a:chExt cx="3067050" cy="264795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3124" y="3314699"/>
              <a:ext cx="76199" cy="761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253161" y="93821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41669" y="2635886"/>
                  </a:lnTo>
                  <a:lnTo>
                    <a:pt x="2737585" y="2637578"/>
                  </a:lnTo>
                  <a:lnTo>
                    <a:pt x="2733332" y="2638424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323210" y="3263900"/>
            <a:ext cx="1659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595959"/>
                </a:solidFill>
                <a:latin typeface="Helvetica Neue"/>
                <a:cs typeface="Tahoma"/>
              </a:rPr>
              <a:t>12.6M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858248" y="933449"/>
            <a:ext cx="3057525" cy="2647950"/>
            <a:chOff x="8858248" y="933449"/>
            <a:chExt cx="3057525" cy="2647950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8248" y="3314699"/>
              <a:ext cx="76200" cy="7619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158285" y="93821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4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90"/>
                  </a:lnTo>
                  <a:lnTo>
                    <a:pt x="9764" y="9764"/>
                  </a:lnTo>
                  <a:lnTo>
                    <a:pt x="12890" y="6638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32143" y="2635886"/>
                  </a:lnTo>
                  <a:lnTo>
                    <a:pt x="2728059" y="2637578"/>
                  </a:lnTo>
                  <a:lnTo>
                    <a:pt x="2723807" y="2638424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28916" y="2638424"/>
                  </a:lnTo>
                  <a:lnTo>
                    <a:pt x="24663" y="2637578"/>
                  </a:lnTo>
                  <a:lnTo>
                    <a:pt x="20579" y="2635886"/>
                  </a:lnTo>
                  <a:lnTo>
                    <a:pt x="16495" y="2634194"/>
                  </a:lnTo>
                  <a:lnTo>
                    <a:pt x="12890" y="2631786"/>
                  </a:lnTo>
                  <a:lnTo>
                    <a:pt x="9764" y="2628660"/>
                  </a:lnTo>
                  <a:lnTo>
                    <a:pt x="6637" y="2625533"/>
                  </a:lnTo>
                  <a:lnTo>
                    <a:pt x="4228" y="2621928"/>
                  </a:lnTo>
                  <a:lnTo>
                    <a:pt x="2537" y="2617844"/>
                  </a:lnTo>
                  <a:lnTo>
                    <a:pt x="845" y="2613760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224615" y="3263900"/>
            <a:ext cx="1590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595959"/>
                </a:solidFill>
                <a:latin typeface="Helvetica Neue"/>
                <a:cs typeface="Tahoma"/>
              </a:rPr>
              <a:t>440k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8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753847" y="933449"/>
            <a:ext cx="3053080" cy="2647950"/>
            <a:chOff x="11753847" y="933449"/>
            <a:chExt cx="3053080" cy="264795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3847" y="3314699"/>
              <a:ext cx="76201" cy="7619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2053885" y="93821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47964" y="2632717"/>
                  </a:moveTo>
                  <a:lnTo>
                    <a:pt x="2728913" y="2638424"/>
                  </a:lnTo>
                  <a:lnTo>
                    <a:pt x="33338" y="2638424"/>
                  </a:lnTo>
                  <a:lnTo>
                    <a:pt x="846" y="2613760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135" y="0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2125869" y="3263900"/>
            <a:ext cx="1590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595959"/>
                </a:solidFill>
                <a:latin typeface="Helvetica Neue"/>
                <a:cs typeface="Tahoma"/>
              </a:rPr>
              <a:t>114k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0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47674" y="3314699"/>
            <a:ext cx="14287500" cy="3028950"/>
            <a:chOff x="447674" y="3314699"/>
            <a:chExt cx="14287500" cy="302895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8971" y="3314699"/>
              <a:ext cx="76201" cy="7619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52437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0" y="12889"/>
                  </a:lnTo>
                  <a:lnTo>
                    <a:pt x="2762249" y="33337"/>
                  </a:lnTo>
                  <a:lnTo>
                    <a:pt x="2762249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7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20700" y="6026149"/>
            <a:ext cx="71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595959"/>
                </a:solidFill>
                <a:latin typeface="Helvetica Neue"/>
                <a:cs typeface="Tahoma"/>
              </a:rPr>
              <a:t>90k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 Reach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057524" y="3695699"/>
            <a:ext cx="5962650" cy="2647950"/>
            <a:chOff x="3057524" y="3695699"/>
            <a:chExt cx="5962650" cy="2647950"/>
          </a:xfrm>
        </p:grpSpPr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524" y="6076949"/>
              <a:ext cx="76200" cy="7619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357561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60" y="845"/>
                  </a:lnTo>
                  <a:lnTo>
                    <a:pt x="2732144" y="2537"/>
                  </a:lnTo>
                  <a:lnTo>
                    <a:pt x="2736228" y="4229"/>
                  </a:lnTo>
                  <a:lnTo>
                    <a:pt x="2739834" y="6637"/>
                  </a:lnTo>
                  <a:lnTo>
                    <a:pt x="2742960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7" y="20579"/>
                  </a:lnTo>
                  <a:lnTo>
                    <a:pt x="2751878" y="24663"/>
                  </a:lnTo>
                  <a:lnTo>
                    <a:pt x="2752724" y="28916"/>
                  </a:lnTo>
                  <a:lnTo>
                    <a:pt x="2752724" y="33337"/>
                  </a:lnTo>
                  <a:lnTo>
                    <a:pt x="2752724" y="2605087"/>
                  </a:lnTo>
                  <a:lnTo>
                    <a:pt x="2728060" y="2637577"/>
                  </a:lnTo>
                  <a:lnTo>
                    <a:pt x="2719387" y="2638424"/>
                  </a:lnTo>
                  <a:lnTo>
                    <a:pt x="33337" y="2638424"/>
                  </a:lnTo>
                  <a:lnTo>
                    <a:pt x="9764" y="2628660"/>
                  </a:lnTo>
                  <a:lnTo>
                    <a:pt x="6638" y="2625534"/>
                  </a:lnTo>
                  <a:lnTo>
                    <a:pt x="4229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3124" y="6076949"/>
              <a:ext cx="76199" cy="7619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253161" y="3700462"/>
              <a:ext cx="2762250" cy="2638425"/>
            </a:xfrm>
            <a:custGeom>
              <a:avLst/>
              <a:gdLst/>
              <a:ahLst/>
              <a:cxnLst/>
              <a:rect l="l" t="t" r="r" b="b"/>
              <a:pathLst>
                <a:path w="2762250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6" y="4229"/>
                  </a:lnTo>
                  <a:lnTo>
                    <a:pt x="20580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2" y="0"/>
                  </a:lnTo>
                  <a:lnTo>
                    <a:pt x="2733332" y="0"/>
                  </a:lnTo>
                  <a:lnTo>
                    <a:pt x="2737585" y="845"/>
                  </a:lnTo>
                  <a:lnTo>
                    <a:pt x="2741669" y="2537"/>
                  </a:lnTo>
                  <a:lnTo>
                    <a:pt x="2745753" y="4229"/>
                  </a:lnTo>
                  <a:lnTo>
                    <a:pt x="2749358" y="6637"/>
                  </a:lnTo>
                  <a:lnTo>
                    <a:pt x="2752485" y="9764"/>
                  </a:lnTo>
                  <a:lnTo>
                    <a:pt x="2755611" y="12889"/>
                  </a:lnTo>
                  <a:lnTo>
                    <a:pt x="2758019" y="16495"/>
                  </a:lnTo>
                  <a:lnTo>
                    <a:pt x="2759711" y="20579"/>
                  </a:lnTo>
                  <a:lnTo>
                    <a:pt x="2761403" y="24663"/>
                  </a:lnTo>
                  <a:lnTo>
                    <a:pt x="2762249" y="28916"/>
                  </a:lnTo>
                  <a:lnTo>
                    <a:pt x="2762250" y="33337"/>
                  </a:lnTo>
                  <a:lnTo>
                    <a:pt x="2762250" y="2605087"/>
                  </a:lnTo>
                  <a:lnTo>
                    <a:pt x="2762249" y="2609507"/>
                  </a:lnTo>
                  <a:lnTo>
                    <a:pt x="2761403" y="2613759"/>
                  </a:lnTo>
                  <a:lnTo>
                    <a:pt x="2759711" y="2617843"/>
                  </a:lnTo>
                  <a:lnTo>
                    <a:pt x="2758019" y="2621928"/>
                  </a:lnTo>
                  <a:lnTo>
                    <a:pt x="2728912" y="2638424"/>
                  </a:lnTo>
                  <a:lnTo>
                    <a:pt x="33338" y="2638424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323210" y="6026149"/>
            <a:ext cx="1621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1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8858248" y="3695699"/>
            <a:ext cx="3057525" cy="2647950"/>
            <a:chOff x="8858248" y="3695699"/>
            <a:chExt cx="3057525" cy="2647950"/>
          </a:xfrm>
        </p:grpSpPr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8248" y="6076949"/>
              <a:ext cx="76200" cy="7619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158285" y="3700462"/>
              <a:ext cx="2752725" cy="2638425"/>
            </a:xfrm>
            <a:custGeom>
              <a:avLst/>
              <a:gdLst/>
              <a:ahLst/>
              <a:cxnLst/>
              <a:rect l="l" t="t" r="r" b="b"/>
              <a:pathLst>
                <a:path w="2752725" h="2638425">
                  <a:moveTo>
                    <a:pt x="0" y="2605087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8" y="16495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19387" y="0"/>
                  </a:lnTo>
                  <a:lnTo>
                    <a:pt x="2723807" y="0"/>
                  </a:lnTo>
                  <a:lnTo>
                    <a:pt x="2728059" y="845"/>
                  </a:lnTo>
                  <a:lnTo>
                    <a:pt x="2732143" y="2537"/>
                  </a:lnTo>
                  <a:lnTo>
                    <a:pt x="2736228" y="4229"/>
                  </a:lnTo>
                  <a:lnTo>
                    <a:pt x="2739832" y="6637"/>
                  </a:lnTo>
                  <a:lnTo>
                    <a:pt x="2742959" y="9764"/>
                  </a:lnTo>
                  <a:lnTo>
                    <a:pt x="2746086" y="12889"/>
                  </a:lnTo>
                  <a:lnTo>
                    <a:pt x="2748494" y="16495"/>
                  </a:lnTo>
                  <a:lnTo>
                    <a:pt x="2750185" y="20579"/>
                  </a:lnTo>
                  <a:lnTo>
                    <a:pt x="2751877" y="24663"/>
                  </a:lnTo>
                  <a:lnTo>
                    <a:pt x="2752724" y="28916"/>
                  </a:lnTo>
                  <a:lnTo>
                    <a:pt x="2752725" y="33337"/>
                  </a:lnTo>
                  <a:lnTo>
                    <a:pt x="2752725" y="2605087"/>
                  </a:lnTo>
                  <a:lnTo>
                    <a:pt x="2752724" y="2609507"/>
                  </a:lnTo>
                  <a:lnTo>
                    <a:pt x="2751877" y="2613759"/>
                  </a:lnTo>
                  <a:lnTo>
                    <a:pt x="2750185" y="2617843"/>
                  </a:lnTo>
                  <a:lnTo>
                    <a:pt x="2748494" y="2621928"/>
                  </a:lnTo>
                  <a:lnTo>
                    <a:pt x="2719387" y="2638424"/>
                  </a:lnTo>
                  <a:lnTo>
                    <a:pt x="33338" y="2638424"/>
                  </a:lnTo>
                  <a:lnTo>
                    <a:pt x="9764" y="2628660"/>
                  </a:lnTo>
                  <a:lnTo>
                    <a:pt x="6637" y="2625534"/>
                  </a:lnTo>
                  <a:lnTo>
                    <a:pt x="4228" y="2621928"/>
                  </a:lnTo>
                  <a:lnTo>
                    <a:pt x="2537" y="2617843"/>
                  </a:lnTo>
                  <a:lnTo>
                    <a:pt x="845" y="2613759"/>
                  </a:lnTo>
                  <a:lnTo>
                    <a:pt x="0" y="2609507"/>
                  </a:lnTo>
                  <a:lnTo>
                    <a:pt x="0" y="2605087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224615" y="6026149"/>
            <a:ext cx="1621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1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1753847" y="3695699"/>
            <a:ext cx="3053080" cy="2647950"/>
            <a:chOff x="11753847" y="3695699"/>
            <a:chExt cx="3053080" cy="2647950"/>
          </a:xfrm>
        </p:grpSpPr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3847" y="6076949"/>
              <a:ext cx="76201" cy="76199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2053885" y="3700462"/>
              <a:ext cx="2748280" cy="2638425"/>
            </a:xfrm>
            <a:custGeom>
              <a:avLst/>
              <a:gdLst/>
              <a:ahLst/>
              <a:cxnLst/>
              <a:rect l="l" t="t" r="r" b="b"/>
              <a:pathLst>
                <a:path w="2748280" h="2638425">
                  <a:moveTo>
                    <a:pt x="2728135" y="2638424"/>
                  </a:moveTo>
                  <a:lnTo>
                    <a:pt x="33338" y="2638424"/>
                  </a:lnTo>
                  <a:lnTo>
                    <a:pt x="28916" y="2638424"/>
                  </a:lnTo>
                  <a:lnTo>
                    <a:pt x="2538" y="2617843"/>
                  </a:lnTo>
                  <a:lnTo>
                    <a:pt x="846" y="2613759"/>
                  </a:lnTo>
                  <a:lnTo>
                    <a:pt x="0" y="2609507"/>
                  </a:lnTo>
                  <a:lnTo>
                    <a:pt x="1" y="2605087"/>
                  </a:lnTo>
                  <a:lnTo>
                    <a:pt x="1" y="33337"/>
                  </a:lnTo>
                  <a:lnTo>
                    <a:pt x="9764" y="9764"/>
                  </a:lnTo>
                  <a:lnTo>
                    <a:pt x="12891" y="6637"/>
                  </a:lnTo>
                  <a:lnTo>
                    <a:pt x="16495" y="4229"/>
                  </a:lnTo>
                  <a:lnTo>
                    <a:pt x="20578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8" y="0"/>
                  </a:lnTo>
                  <a:lnTo>
                    <a:pt x="2728913" y="0"/>
                  </a:lnTo>
                  <a:lnTo>
                    <a:pt x="2733332" y="0"/>
                  </a:lnTo>
                  <a:lnTo>
                    <a:pt x="2737583" y="845"/>
                  </a:lnTo>
                  <a:lnTo>
                    <a:pt x="2741668" y="2537"/>
                  </a:lnTo>
                  <a:lnTo>
                    <a:pt x="2745752" y="4229"/>
                  </a:lnTo>
                  <a:lnTo>
                    <a:pt x="2747964" y="5706"/>
                  </a:lnTo>
                </a:path>
              </a:pathLst>
            </a:custGeom>
            <a:ln w="9524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2125869" y="6026149"/>
            <a:ext cx="1621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1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57199" y="942975"/>
            <a:ext cx="14277975" cy="5210175"/>
            <a:chOff x="457199" y="942975"/>
            <a:chExt cx="14277975" cy="5210175"/>
          </a:xfrm>
        </p:grpSpPr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58971" y="6076949"/>
              <a:ext cx="76201" cy="76199"/>
            </a:xfrm>
            <a:prstGeom prst="rect">
              <a:avLst/>
            </a:prstGeom>
          </p:spPr>
        </p:pic>
        <p:pic>
          <p:nvPicPr>
            <p:cNvPr id="42" name="object 42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199" y="942975"/>
              <a:ext cx="2752724" cy="131444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57199" y="225742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628999" y="2311400"/>
            <a:ext cx="546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Will</a:t>
            </a:r>
            <a:r>
              <a:rPr dirty="0" sz="900" spc="-4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180">
                <a:solidFill>
                  <a:srgbClr val="212121"/>
                </a:solidFill>
                <a:latin typeface="Helvetica Neue"/>
                <a:cs typeface="Trebuchet MS"/>
              </a:rPr>
              <a:t>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39800" y="2311400"/>
            <a:ext cx="160337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195580">
              <a:lnSpc>
                <a:spcPts val="980"/>
              </a:lnSpc>
              <a:spcBef>
                <a:spcPts val="215"/>
              </a:spcBef>
            </a:pPr>
            <a:r>
              <a:rPr dirty="0" sz="900" spc="85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-2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today</a:t>
            </a:r>
            <a:r>
              <a:rPr dirty="0" baseline="3086" sz="1350" spc="-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7:56</a:t>
            </a:r>
            <a:r>
              <a:rPr dirty="0" baseline="3086" sz="1350" spc="-6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20700" y="2776220"/>
            <a:ext cx="266001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Grape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growers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in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Australias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largest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wine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region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plead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for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change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at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senate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7"/>
              </a:rPr>
              <a:t>inquiry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533400" y="942975"/>
            <a:ext cx="5572125" cy="1800225"/>
            <a:chOff x="533400" y="942975"/>
            <a:chExt cx="5572125" cy="1800225"/>
          </a:xfrm>
        </p:grpSpPr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2362200"/>
              <a:ext cx="342899" cy="34289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899" y="2552699"/>
              <a:ext cx="190499" cy="190499"/>
            </a:xfrm>
            <a:prstGeom prst="rect">
              <a:avLst/>
            </a:prstGeom>
          </p:spPr>
        </p:pic>
        <p:pic>
          <p:nvPicPr>
            <p:cNvPr id="50" name="object 50" descr="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2324" y="942975"/>
              <a:ext cx="2743199" cy="131444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362324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5432920" y="2311400"/>
            <a:ext cx="715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Tom</a:t>
            </a:r>
            <a:r>
              <a:rPr dirty="0" sz="900" spc="-4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100">
                <a:solidFill>
                  <a:srgbClr val="212121"/>
                </a:solidFill>
                <a:latin typeface="Helvetica Neue"/>
                <a:cs typeface="Trebuchet MS"/>
              </a:rPr>
              <a:t>Sa…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841055" y="2311400"/>
            <a:ext cx="161353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206375">
              <a:lnSpc>
                <a:spcPts val="980"/>
              </a:lnSpc>
              <a:spcBef>
                <a:spcPts val="215"/>
              </a:spcBef>
            </a:pPr>
            <a:r>
              <a:rPr dirty="0" sz="900" spc="85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Online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by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7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6:41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421955" y="2776220"/>
            <a:ext cx="265684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Warmest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waters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on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Earth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help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fuel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another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weekend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thunderstorm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1"/>
              </a:rPr>
              <a:t>outbreak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3438525" y="942975"/>
            <a:ext cx="5572125" cy="1800225"/>
            <a:chOff x="3438525" y="942975"/>
            <a:chExt cx="5572125" cy="1800225"/>
          </a:xfrm>
        </p:grpSpPr>
        <p:pic>
          <p:nvPicPr>
            <p:cNvPr id="56" name="object 5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8525" y="2362200"/>
              <a:ext cx="342899" cy="34289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9024" y="2552699"/>
              <a:ext cx="190499" cy="19049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7924" y="942975"/>
              <a:ext cx="2752725" cy="1314449"/>
            </a:xfrm>
            <a:prstGeom prst="rect">
              <a:avLst/>
            </a:prstGeom>
          </p:spPr>
        </p:pic>
        <p:sp>
          <p:nvSpPr>
            <p:cNvPr id="59" name="object 59" descr="">
              <a:hlinkClick r:id="rId15"/>
            </p:cNvPr>
            <p:cNvSpPr/>
            <p:nvPr/>
          </p:nvSpPr>
          <p:spPr>
            <a:xfrm>
              <a:off x="7286624" y="12572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99" y="685799"/>
                  </a:moveTo>
                  <a:lnTo>
                    <a:pt x="300922" y="683220"/>
                  </a:lnTo>
                  <a:lnTo>
                    <a:pt x="259581" y="675523"/>
                  </a:lnTo>
                  <a:lnTo>
                    <a:pt x="219494" y="662824"/>
                  </a:lnTo>
                  <a:lnTo>
                    <a:pt x="181256" y="645310"/>
                  </a:lnTo>
                  <a:lnTo>
                    <a:pt x="145451" y="623248"/>
                  </a:lnTo>
                  <a:lnTo>
                    <a:pt x="112621" y="596972"/>
                  </a:lnTo>
                  <a:lnTo>
                    <a:pt x="83253" y="566874"/>
                  </a:lnTo>
                  <a:lnTo>
                    <a:pt x="57787" y="533404"/>
                  </a:lnTo>
                  <a:lnTo>
                    <a:pt x="36610" y="497069"/>
                  </a:lnTo>
                  <a:lnTo>
                    <a:pt x="20043" y="458419"/>
                  </a:lnTo>
                  <a:lnTo>
                    <a:pt x="8331" y="418032"/>
                  </a:lnTo>
                  <a:lnTo>
                    <a:pt x="1651" y="376509"/>
                  </a:lnTo>
                  <a:lnTo>
                    <a:pt x="0" y="342899"/>
                  </a:lnTo>
                  <a:lnTo>
                    <a:pt x="103" y="334482"/>
                  </a:lnTo>
                  <a:lnTo>
                    <a:pt x="3711" y="292586"/>
                  </a:lnTo>
                  <a:lnTo>
                    <a:pt x="12420" y="251446"/>
                  </a:lnTo>
                  <a:lnTo>
                    <a:pt x="26100" y="211677"/>
                  </a:lnTo>
                  <a:lnTo>
                    <a:pt x="44547" y="173882"/>
                  </a:lnTo>
                  <a:lnTo>
                    <a:pt x="67478" y="138634"/>
                  </a:lnTo>
                  <a:lnTo>
                    <a:pt x="94553" y="106458"/>
                  </a:lnTo>
                  <a:lnTo>
                    <a:pt x="125365" y="77834"/>
                  </a:lnTo>
                  <a:lnTo>
                    <a:pt x="159450" y="53198"/>
                  </a:lnTo>
                  <a:lnTo>
                    <a:pt x="196290" y="32921"/>
                  </a:lnTo>
                  <a:lnTo>
                    <a:pt x="235336" y="17307"/>
                  </a:lnTo>
                  <a:lnTo>
                    <a:pt x="276002" y="6588"/>
                  </a:lnTo>
                  <a:lnTo>
                    <a:pt x="317677" y="928"/>
                  </a:lnTo>
                  <a:lnTo>
                    <a:pt x="342899" y="0"/>
                  </a:lnTo>
                  <a:lnTo>
                    <a:pt x="351317" y="103"/>
                  </a:lnTo>
                  <a:lnTo>
                    <a:pt x="393212" y="3711"/>
                  </a:lnTo>
                  <a:lnTo>
                    <a:pt x="434351" y="12420"/>
                  </a:lnTo>
                  <a:lnTo>
                    <a:pt x="474120" y="26101"/>
                  </a:lnTo>
                  <a:lnTo>
                    <a:pt x="511916" y="44548"/>
                  </a:lnTo>
                  <a:lnTo>
                    <a:pt x="547164" y="67479"/>
                  </a:lnTo>
                  <a:lnTo>
                    <a:pt x="579340" y="94553"/>
                  </a:lnTo>
                  <a:lnTo>
                    <a:pt x="607964" y="125366"/>
                  </a:lnTo>
                  <a:lnTo>
                    <a:pt x="632600" y="159451"/>
                  </a:lnTo>
                  <a:lnTo>
                    <a:pt x="652877" y="196291"/>
                  </a:lnTo>
                  <a:lnTo>
                    <a:pt x="668491" y="235336"/>
                  </a:lnTo>
                  <a:lnTo>
                    <a:pt x="679209" y="276003"/>
                  </a:lnTo>
                  <a:lnTo>
                    <a:pt x="684870" y="317677"/>
                  </a:lnTo>
                  <a:lnTo>
                    <a:pt x="685799" y="342899"/>
                  </a:lnTo>
                  <a:lnTo>
                    <a:pt x="685696" y="351317"/>
                  </a:lnTo>
                  <a:lnTo>
                    <a:pt x="682088" y="393213"/>
                  </a:lnTo>
                  <a:lnTo>
                    <a:pt x="673378" y="434353"/>
                  </a:lnTo>
                  <a:lnTo>
                    <a:pt x="659696" y="474121"/>
                  </a:lnTo>
                  <a:lnTo>
                    <a:pt x="641250" y="511916"/>
                  </a:lnTo>
                  <a:lnTo>
                    <a:pt x="618319" y="547165"/>
                  </a:lnTo>
                  <a:lnTo>
                    <a:pt x="591245" y="579341"/>
                  </a:lnTo>
                  <a:lnTo>
                    <a:pt x="560432" y="607965"/>
                  </a:lnTo>
                  <a:lnTo>
                    <a:pt x="526347" y="632601"/>
                  </a:lnTo>
                  <a:lnTo>
                    <a:pt x="489507" y="652877"/>
                  </a:lnTo>
                  <a:lnTo>
                    <a:pt x="450462" y="668492"/>
                  </a:lnTo>
                  <a:lnTo>
                    <a:pt x="409795" y="679211"/>
                  </a:lnTo>
                  <a:lnTo>
                    <a:pt x="368122" y="684871"/>
                  </a:lnTo>
                  <a:lnTo>
                    <a:pt x="342899" y="685799"/>
                  </a:lnTo>
                  <a:close/>
                </a:path>
              </a:pathLst>
            </a:custGeom>
            <a:solidFill>
              <a:srgbClr val="F6744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7536606" y="1444625"/>
            <a:ext cx="309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Helvetica Neue"/>
                <a:cs typeface="Tahoma"/>
                <a:hlinkClick r:id="rId15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6257923" y="2257424"/>
            <a:ext cx="2867025" cy="9525"/>
          </a:xfrm>
          <a:custGeom>
            <a:avLst/>
            <a:gdLst/>
            <a:ahLst/>
            <a:cxnLst/>
            <a:rect l="l" t="t" r="r" b="b"/>
            <a:pathLst>
              <a:path w="2752725" h="9525">
                <a:moveTo>
                  <a:pt x="2752724" y="9524"/>
                </a:moveTo>
                <a:lnTo>
                  <a:pt x="0" y="9524"/>
                </a:lnTo>
                <a:lnTo>
                  <a:pt x="0" y="0"/>
                </a:lnTo>
                <a:lnTo>
                  <a:pt x="2752724" y="0"/>
                </a:lnTo>
                <a:lnTo>
                  <a:pt x="2752724" y="952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6742310" y="2311400"/>
            <a:ext cx="2053589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News.com.au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Copyright 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9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9:26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323210" y="2776220"/>
            <a:ext cx="272923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Bush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Heritage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Australia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launches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campaign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to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protect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vital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piece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of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15"/>
              </a:rPr>
              <a:t>Murray-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6334124" y="236219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60"/>
                </a:lnTo>
                <a:lnTo>
                  <a:pt x="90627" y="322656"/>
                </a:lnTo>
                <a:lnTo>
                  <a:pt x="56317" y="298493"/>
                </a:lnTo>
                <a:lnTo>
                  <a:pt x="28894" y="266702"/>
                </a:lnTo>
                <a:lnTo>
                  <a:pt x="10016" y="229200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7"/>
                </a:lnTo>
                <a:lnTo>
                  <a:pt x="7379" y="121679"/>
                </a:lnTo>
                <a:lnTo>
                  <a:pt x="24385" y="83314"/>
                </a:lnTo>
                <a:lnTo>
                  <a:pt x="50216" y="50216"/>
                </a:lnTo>
                <a:lnTo>
                  <a:pt x="83314" y="24386"/>
                </a:lnTo>
                <a:lnTo>
                  <a:pt x="121679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8" y="7380"/>
                </a:lnTo>
                <a:lnTo>
                  <a:pt x="259583" y="24386"/>
                </a:lnTo>
                <a:lnTo>
                  <a:pt x="292682" y="50216"/>
                </a:lnTo>
                <a:lnTo>
                  <a:pt x="318512" y="83314"/>
                </a:lnTo>
                <a:lnTo>
                  <a:pt x="335518" y="121679"/>
                </a:lnTo>
                <a:lnTo>
                  <a:pt x="342694" y="163027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8" y="221219"/>
                </a:lnTo>
                <a:lnTo>
                  <a:pt x="318512" y="259584"/>
                </a:lnTo>
                <a:lnTo>
                  <a:pt x="292682" y="292683"/>
                </a:lnTo>
                <a:lnTo>
                  <a:pt x="259583" y="318513"/>
                </a:lnTo>
                <a:lnTo>
                  <a:pt x="221218" y="335519"/>
                </a:lnTo>
                <a:lnTo>
                  <a:pt x="179872" y="342694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F674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6439594" y="2425700"/>
            <a:ext cx="250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solidFill>
                  <a:srgbClr val="FFFFFF"/>
                </a:solidFill>
                <a:latin typeface="Helvetica Neue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6524625" y="942975"/>
            <a:ext cx="5381625" cy="1800225"/>
            <a:chOff x="6524625" y="942975"/>
            <a:chExt cx="5381625" cy="1800225"/>
          </a:xfrm>
        </p:grpSpPr>
        <p:pic>
          <p:nvPicPr>
            <p:cNvPr id="67" name="object 6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625" y="2552699"/>
              <a:ext cx="190499" cy="190499"/>
            </a:xfrm>
            <a:prstGeom prst="rect">
              <a:avLst/>
            </a:prstGeom>
          </p:spPr>
        </p:pic>
        <p:pic>
          <p:nvPicPr>
            <p:cNvPr id="68" name="object 68" descr="">
              <a:hlinkClick r:id="rId16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63049" y="942975"/>
              <a:ext cx="2743200" cy="1314449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9163049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9643715" y="2311400"/>
            <a:ext cx="2297430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  <a:tabLst>
                <a:tab pos="1356995" algn="l"/>
              </a:tabLst>
            </a:pPr>
            <a:r>
              <a:rPr dirty="0" sz="900" spc="75">
                <a:solidFill>
                  <a:srgbClr val="212121"/>
                </a:solidFill>
                <a:latin typeface="Helvetica Neue"/>
                <a:cs typeface="Trebuchet MS"/>
              </a:rPr>
              <a:t>CSIRO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 (Licensed</a:t>
            </a:r>
            <a:r>
              <a:rPr dirty="0" sz="900" spc="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	</a:t>
            </a:r>
            <a:r>
              <a:rPr dirty="0" sz="900" spc="-170">
                <a:solidFill>
                  <a:srgbClr val="212121"/>
                </a:solidFill>
                <a:latin typeface="Helvetica Neue"/>
                <a:cs typeface="Trebuchet MS"/>
              </a:rPr>
              <a:t>•</a:t>
            </a:r>
            <a:r>
              <a:rPr dirty="0" sz="900" spc="1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Sarah-Jane</a:t>
            </a:r>
            <a:r>
              <a:rPr dirty="0" sz="900" spc="6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180">
                <a:solidFill>
                  <a:srgbClr val="212121"/>
                </a:solidFill>
                <a:latin typeface="Helvetica Neue"/>
                <a:cs typeface="Trebuchet MS"/>
              </a:rPr>
              <a:t>…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9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5:28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9224615" y="2776220"/>
            <a:ext cx="208661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Our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sustainability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soundtrack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in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Southeast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16"/>
              </a:rPr>
              <a:t>Asia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9239250" y="942975"/>
            <a:ext cx="5562600" cy="1800225"/>
            <a:chOff x="9239250" y="942975"/>
            <a:chExt cx="5562600" cy="1800225"/>
          </a:xfrm>
        </p:grpSpPr>
        <p:pic>
          <p:nvPicPr>
            <p:cNvPr id="73" name="object 7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39250" y="2362200"/>
              <a:ext cx="342899" cy="34289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9749" y="2552699"/>
              <a:ext cx="190499" cy="19049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58649" y="942975"/>
              <a:ext cx="2743200" cy="1314449"/>
            </a:xfrm>
            <a:prstGeom prst="rect">
              <a:avLst/>
            </a:prstGeom>
          </p:spPr>
        </p:pic>
        <p:pic>
          <p:nvPicPr>
            <p:cNvPr id="76" name="object 76" descr="">
              <a:hlinkClick r:id="rId20"/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96875" y="1247775"/>
              <a:ext cx="685799" cy="685799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12058648" y="225742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14044414" y="2311400"/>
            <a:ext cx="7537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Letters</a:t>
            </a:r>
            <a:r>
              <a:rPr dirty="0" sz="900" spc="-4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50">
                <a:solidFill>
                  <a:srgbClr val="212121"/>
                </a:solidFill>
                <a:latin typeface="Helvetica Neue"/>
                <a:cs typeface="Trebuchet MS"/>
              </a:rPr>
              <a:t>t…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2544969" y="2311400"/>
            <a:ext cx="1613535" cy="4292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142875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Border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Mail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(Licensed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7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2:00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2125869" y="2776220"/>
            <a:ext cx="255397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05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YOUR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10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SAY: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10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If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pubs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really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8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sorry,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why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not</a:t>
            </a:r>
            <a:r>
              <a:rPr dirty="0" sz="1050" spc="-4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do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something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about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alcohol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0"/>
              </a:rPr>
              <a:t>harm?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457199" y="2362200"/>
            <a:ext cx="12058650" cy="2667000"/>
            <a:chOff x="457199" y="2362200"/>
            <a:chExt cx="12058650" cy="2667000"/>
          </a:xfrm>
        </p:grpSpPr>
        <p:pic>
          <p:nvPicPr>
            <p:cNvPr id="82" name="object 8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34849" y="2362200"/>
              <a:ext cx="342899" cy="342899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25349" y="2552699"/>
              <a:ext cx="190499" cy="190499"/>
            </a:xfrm>
            <a:prstGeom prst="rect">
              <a:avLst/>
            </a:prstGeom>
          </p:spPr>
        </p:pic>
        <p:pic>
          <p:nvPicPr>
            <p:cNvPr id="84" name="object 84" descr="">
              <a:hlinkClick r:id="rId23"/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199" y="3705225"/>
              <a:ext cx="2752724" cy="1314449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457199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939800" y="5140325"/>
            <a:ext cx="164782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dirty="0" sz="900" spc="85">
                <a:solidFill>
                  <a:srgbClr val="212121"/>
                </a:solidFill>
                <a:latin typeface="Helvetica Neue"/>
                <a:cs typeface="Trebuchet MS"/>
              </a:rPr>
              <a:t>ABC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1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Sydney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65"/>
              </a:lnSpc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TV</a:t>
            </a:r>
            <a:r>
              <a:rPr dirty="0" sz="900" spc="-15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5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yesterday</a:t>
            </a:r>
            <a:r>
              <a:rPr dirty="0" baseline="3086" sz="1350" spc="-5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7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6:55</a:t>
            </a:r>
            <a:r>
              <a:rPr dirty="0" baseline="3086" sz="1350" spc="-5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20700" y="5503227"/>
            <a:ext cx="2367915" cy="40957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News</a:t>
            </a:r>
            <a:r>
              <a:rPr dirty="0" sz="1050" spc="-75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23"/>
              </a:rPr>
              <a:t>Breakfast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that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happened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around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drought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r>
              <a:rPr dirty="0" sz="900" spc="-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kind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8" name="object 88" descr=""/>
          <p:cNvSpPr/>
          <p:nvPr/>
        </p:nvSpPr>
        <p:spPr>
          <a:xfrm>
            <a:off x="533399" y="5124449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49" y="342899"/>
                </a:moveTo>
                <a:lnTo>
                  <a:pt x="129780" y="337759"/>
                </a:lnTo>
                <a:lnTo>
                  <a:pt x="90628" y="322656"/>
                </a:lnTo>
                <a:lnTo>
                  <a:pt x="56318" y="298493"/>
                </a:lnTo>
                <a:lnTo>
                  <a:pt x="28894" y="266701"/>
                </a:lnTo>
                <a:lnTo>
                  <a:pt x="10017" y="229199"/>
                </a:lnTo>
                <a:lnTo>
                  <a:pt x="823" y="188255"/>
                </a:lnTo>
                <a:lnTo>
                  <a:pt x="0" y="171449"/>
                </a:lnTo>
                <a:lnTo>
                  <a:pt x="205" y="163026"/>
                </a:lnTo>
                <a:lnTo>
                  <a:pt x="7380" y="121679"/>
                </a:lnTo>
                <a:lnTo>
                  <a:pt x="24386" y="83314"/>
                </a:lnTo>
                <a:lnTo>
                  <a:pt x="50216" y="50216"/>
                </a:lnTo>
                <a:lnTo>
                  <a:pt x="83315" y="24385"/>
                </a:lnTo>
                <a:lnTo>
                  <a:pt x="121680" y="7380"/>
                </a:lnTo>
                <a:lnTo>
                  <a:pt x="163027" y="205"/>
                </a:lnTo>
                <a:lnTo>
                  <a:pt x="171449" y="0"/>
                </a:lnTo>
                <a:lnTo>
                  <a:pt x="179872" y="205"/>
                </a:lnTo>
                <a:lnTo>
                  <a:pt x="221219" y="7380"/>
                </a:lnTo>
                <a:lnTo>
                  <a:pt x="259584" y="24386"/>
                </a:lnTo>
                <a:lnTo>
                  <a:pt x="292683" y="50216"/>
                </a:lnTo>
                <a:lnTo>
                  <a:pt x="318513" y="83314"/>
                </a:lnTo>
                <a:lnTo>
                  <a:pt x="335519" y="121679"/>
                </a:lnTo>
                <a:lnTo>
                  <a:pt x="342694" y="163026"/>
                </a:lnTo>
                <a:lnTo>
                  <a:pt x="342899" y="171449"/>
                </a:lnTo>
                <a:lnTo>
                  <a:pt x="342694" y="179872"/>
                </a:lnTo>
                <a:lnTo>
                  <a:pt x="335519" y="221219"/>
                </a:lnTo>
                <a:lnTo>
                  <a:pt x="318513" y="259584"/>
                </a:lnTo>
                <a:lnTo>
                  <a:pt x="292683" y="292683"/>
                </a:lnTo>
                <a:lnTo>
                  <a:pt x="259584" y="318513"/>
                </a:lnTo>
                <a:lnTo>
                  <a:pt x="221219" y="335518"/>
                </a:lnTo>
                <a:lnTo>
                  <a:pt x="179872" y="342693"/>
                </a:lnTo>
                <a:lnTo>
                  <a:pt x="171449" y="342899"/>
                </a:lnTo>
                <a:close/>
              </a:path>
            </a:pathLst>
          </a:custGeom>
          <a:solidFill>
            <a:srgbClr val="9664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 txBox="1"/>
          <p:nvPr/>
        </p:nvSpPr>
        <p:spPr>
          <a:xfrm>
            <a:off x="642739" y="5187950"/>
            <a:ext cx="238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>
                <a:solidFill>
                  <a:srgbClr val="FFFFFF"/>
                </a:solidFill>
                <a:latin typeface="Helvetica Neue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723899" y="3705225"/>
            <a:ext cx="5381625" cy="1800225"/>
            <a:chOff x="723899" y="3705225"/>
            <a:chExt cx="5381625" cy="1800225"/>
          </a:xfrm>
        </p:grpSpPr>
        <p:pic>
          <p:nvPicPr>
            <p:cNvPr id="91" name="object 9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899" y="5314949"/>
              <a:ext cx="190499" cy="190499"/>
            </a:xfrm>
            <a:prstGeom prst="rect">
              <a:avLst/>
            </a:prstGeom>
          </p:spPr>
        </p:pic>
        <p:pic>
          <p:nvPicPr>
            <p:cNvPr id="92" name="object 92" descr="">
              <a:hlinkClick r:id="rId26"/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62324" y="3705225"/>
              <a:ext cx="2743199" cy="1314449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3362324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5542458" y="5073650"/>
            <a:ext cx="612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Geoﬀ…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3841055" y="5073650"/>
            <a:ext cx="1765935" cy="4292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50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2:52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3421955" y="5509894"/>
            <a:ext cx="2628265" cy="67881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Feds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give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8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$16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million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for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NSW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water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 </a:t>
            </a:r>
            <a:r>
              <a:rPr dirty="0" sz="1050" spc="-20">
                <a:solidFill>
                  <a:srgbClr val="212121"/>
                </a:solidFill>
                <a:latin typeface="Verdana"/>
                <a:cs typeface="Verdana"/>
                <a:hlinkClick r:id="rId26"/>
              </a:rPr>
              <a:t>talk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1050" spc="-110" b="1" i="1">
                <a:solidFill>
                  <a:srgbClr val="B4269F"/>
                </a:solidFill>
                <a:latin typeface="Verdana"/>
                <a:cs typeface="Verdana"/>
              </a:rPr>
              <a:t>Murray</a:t>
            </a:r>
            <a:r>
              <a:rPr dirty="0" sz="1050" spc="-10" b="1" i="1">
                <a:solidFill>
                  <a:srgbClr val="B4269F"/>
                </a:solidFill>
                <a:latin typeface="Verdana"/>
                <a:cs typeface="Verdana"/>
              </a:rPr>
              <a:t> </a:t>
            </a:r>
            <a:r>
              <a:rPr dirty="0" sz="1050" spc="-110" b="1" i="1">
                <a:solidFill>
                  <a:srgbClr val="B4269F"/>
                </a:solidFill>
                <a:latin typeface="Verdana"/>
                <a:cs typeface="Verdana"/>
              </a:rPr>
              <a:t>River</a:t>
            </a:r>
            <a:r>
              <a:rPr dirty="0" sz="900" spc="-110">
                <a:solidFill>
                  <a:srgbClr val="212121"/>
                </a:solidFill>
                <a:latin typeface="Helvetica Neue"/>
                <a:cs typeface="Trebuchet MS"/>
              </a:rPr>
              <a:t>.</a:t>
            </a:r>
            <a:r>
              <a:rPr dirty="0" sz="900" spc="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Photo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Geoﬀ</a:t>
            </a:r>
            <a:r>
              <a:rPr dirty="0" sz="900" spc="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Adams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900" spc="-65" b="1">
                <a:solidFill>
                  <a:srgbClr val="595959"/>
                </a:solidFill>
                <a:latin typeface="Helvetica Neue"/>
                <a:cs typeface="Tahoma"/>
              </a:rPr>
              <a:t>60.3k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b="1">
                <a:solidFill>
                  <a:srgbClr val="595959"/>
                </a:solidFill>
                <a:latin typeface="Helvetica Neue"/>
                <a:cs typeface="Tahoma"/>
              </a:rPr>
              <a:t>Reach</a:t>
            </a:r>
            <a:r>
              <a:rPr dirty="0" sz="900" spc="310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80" b="1">
                <a:solidFill>
                  <a:srgbClr val="595959"/>
                </a:solidFill>
                <a:latin typeface="Helvetica Neue"/>
                <a:cs typeface="Tahoma"/>
              </a:rPr>
              <a:t>0</a:t>
            </a:r>
            <a:r>
              <a:rPr dirty="0" sz="900" spc="-15" b="1">
                <a:solidFill>
                  <a:srgbClr val="595959"/>
                </a:solidFill>
                <a:latin typeface="Helvetica Neue"/>
                <a:cs typeface="Tahoma"/>
              </a:rPr>
              <a:t> </a:t>
            </a:r>
            <a:r>
              <a:rPr dirty="0" sz="900" spc="-10" b="1">
                <a:solidFill>
                  <a:srgbClr val="595959"/>
                </a:solidFill>
                <a:latin typeface="Helvetica Neue"/>
                <a:cs typeface="Tahoma"/>
              </a:rPr>
              <a:t>Social</a:t>
            </a:r>
            <a:r>
              <a:rPr dirty="0" sz="900" spc="-20" b="1">
                <a:solidFill>
                  <a:srgbClr val="595959"/>
                </a:solidFill>
                <a:latin typeface="Helvetica Neue"/>
                <a:cs typeface="Tahoma"/>
              </a:rPr>
              <a:t> Echo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3438525" y="3705225"/>
            <a:ext cx="5572125" cy="1800225"/>
            <a:chOff x="3438525" y="3705225"/>
            <a:chExt cx="5572125" cy="1800225"/>
          </a:xfrm>
        </p:grpSpPr>
        <p:pic>
          <p:nvPicPr>
            <p:cNvPr id="98" name="object 9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38525" y="5124450"/>
              <a:ext cx="342899" cy="342899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9024" y="5314949"/>
              <a:ext cx="190499" cy="190499"/>
            </a:xfrm>
            <a:prstGeom prst="rect">
              <a:avLst/>
            </a:prstGeom>
          </p:spPr>
        </p:pic>
        <p:pic>
          <p:nvPicPr>
            <p:cNvPr id="100" name="object 100" descr="">
              <a:hlinkClick r:id="rId29"/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57924" y="3705225"/>
              <a:ext cx="2752725" cy="1314449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6257924" y="5019674"/>
              <a:ext cx="2752725" cy="9525"/>
            </a:xfrm>
            <a:custGeom>
              <a:avLst/>
              <a:gdLst/>
              <a:ahLst/>
              <a:cxnLst/>
              <a:rect l="l" t="t" r="r" b="b"/>
              <a:pathLst>
                <a:path w="2752725" h="9525">
                  <a:moveTo>
                    <a:pt x="27527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52724" y="0"/>
                  </a:lnTo>
                  <a:lnTo>
                    <a:pt x="2752724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8473926" y="5073650"/>
            <a:ext cx="580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45">
                <a:solidFill>
                  <a:srgbClr val="212121"/>
                </a:solidFill>
                <a:latin typeface="Helvetica Neue"/>
                <a:cs typeface="Trebuchet MS"/>
              </a:rPr>
              <a:t>Cont…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323210" y="5073650"/>
            <a:ext cx="2223135" cy="66167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31165" marR="5080">
              <a:lnSpc>
                <a:spcPts val="980"/>
              </a:lnSpc>
              <a:spcBef>
                <a:spcPts val="215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6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dirty="0" sz="900" spc="6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6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(Licensed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  <a:p>
            <a:pPr marL="431165">
              <a:lnSpc>
                <a:spcPct val="100000"/>
              </a:lnSpc>
              <a:spcBef>
                <a:spcPts val="25"/>
              </a:spcBef>
            </a:pP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7:11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04">
                <a:solidFill>
                  <a:srgbClr val="595959"/>
                </a:solidFill>
                <a:latin typeface="Helvetica Neue"/>
                <a:cs typeface="Trebuchet MS"/>
              </a:rPr>
              <a:t>AM</a:t>
            </a:r>
            <a:endParaRPr baseline="3086"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Political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games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risk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food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 </a:t>
            </a:r>
            <a:r>
              <a:rPr dirty="0" sz="1050" spc="-10">
                <a:solidFill>
                  <a:srgbClr val="212121"/>
                </a:solidFill>
                <a:latin typeface="Verdana"/>
                <a:cs typeface="Verdana"/>
                <a:hlinkClick r:id="rId29"/>
              </a:rPr>
              <a:t>security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6323210" y="5749925"/>
            <a:ext cx="2573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5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management,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not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unnecessary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recovery.</a:t>
            </a:r>
            <a:r>
              <a:rPr dirty="0" sz="900" spc="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And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5" name="object 105" descr=""/>
          <p:cNvGrpSpPr/>
          <p:nvPr/>
        </p:nvGrpSpPr>
        <p:grpSpPr>
          <a:xfrm>
            <a:off x="6334125" y="3705225"/>
            <a:ext cx="5572125" cy="1800225"/>
            <a:chOff x="6334125" y="3705225"/>
            <a:chExt cx="5572125" cy="1800225"/>
          </a:xfrm>
        </p:grpSpPr>
        <p:pic>
          <p:nvPicPr>
            <p:cNvPr id="106" name="object 10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34125" y="5124450"/>
              <a:ext cx="342899" cy="342899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24624" y="5314949"/>
              <a:ext cx="190499" cy="190499"/>
            </a:xfrm>
            <a:prstGeom prst="rect">
              <a:avLst/>
            </a:prstGeom>
          </p:spPr>
        </p:pic>
        <p:pic>
          <p:nvPicPr>
            <p:cNvPr id="108" name="object 108" descr="">
              <a:hlinkClick r:id="rId31"/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63049" y="3705225"/>
              <a:ext cx="2743200" cy="1314449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91630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1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199" y="0"/>
                  </a:lnTo>
                  <a:lnTo>
                    <a:pt x="2743199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11345117" y="5073650"/>
            <a:ext cx="612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Geoﬀ…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9643715" y="5073650"/>
            <a:ext cx="1765935" cy="4292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3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50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3:59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9224615" y="5503227"/>
            <a:ext cx="2464435" cy="40957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050" spc="-45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Ministry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 </a:t>
            </a:r>
            <a:r>
              <a:rPr dirty="0" sz="1050" spc="-35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of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 </a:t>
            </a:r>
            <a:r>
              <a:rPr dirty="0" sz="1050" spc="-3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food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for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next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 </a:t>
            </a:r>
            <a:r>
              <a:rPr dirty="0" sz="1050" spc="-50">
                <a:solidFill>
                  <a:srgbClr val="212121"/>
                </a:solidFill>
                <a:latin typeface="Verdana"/>
                <a:cs typeface="Verdana"/>
                <a:hlinkClick r:id="rId31"/>
              </a:rPr>
              <a:t>government?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900" spc="-85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to</a:t>
            </a:r>
            <a:r>
              <a:rPr dirty="0" sz="900" spc="-4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replace</a:t>
            </a:r>
            <a:r>
              <a:rPr dirty="0" sz="900" spc="-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former</a:t>
            </a: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leader</a:t>
            </a:r>
            <a:r>
              <a:rPr dirty="0" sz="900" spc="-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Peter</a:t>
            </a:r>
            <a:r>
              <a:rPr dirty="0" sz="900" spc="-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Walsh.</a:t>
            </a: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Mr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3" name="object 113" descr=""/>
          <p:cNvGrpSpPr/>
          <p:nvPr/>
        </p:nvGrpSpPr>
        <p:grpSpPr>
          <a:xfrm>
            <a:off x="9239250" y="3705225"/>
            <a:ext cx="5562600" cy="1800225"/>
            <a:chOff x="9239250" y="3705225"/>
            <a:chExt cx="5562600" cy="1800225"/>
          </a:xfrm>
        </p:grpSpPr>
        <p:pic>
          <p:nvPicPr>
            <p:cNvPr id="114" name="object 11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39250" y="5124450"/>
              <a:ext cx="342899" cy="342899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9749" y="5314949"/>
              <a:ext cx="190499" cy="190499"/>
            </a:xfrm>
            <a:prstGeom prst="rect">
              <a:avLst/>
            </a:prstGeom>
          </p:spPr>
        </p:pic>
        <p:pic>
          <p:nvPicPr>
            <p:cNvPr id="116" name="object 116" descr="">
              <a:hlinkClick r:id="rId33"/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58649" y="3705225"/>
              <a:ext cx="2743200" cy="1314449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12058648" y="5019674"/>
              <a:ext cx="2743200" cy="9525"/>
            </a:xfrm>
            <a:custGeom>
              <a:avLst/>
              <a:gdLst/>
              <a:ahLst/>
              <a:cxnLst/>
              <a:rect l="l" t="t" r="r" b="b"/>
              <a:pathLst>
                <a:path w="2743200" h="9525">
                  <a:moveTo>
                    <a:pt x="274320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2743200" y="0"/>
                  </a:lnTo>
                  <a:lnTo>
                    <a:pt x="2743200" y="9524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8" name="object 118" descr=""/>
          <p:cNvSpPr txBox="1"/>
          <p:nvPr/>
        </p:nvSpPr>
        <p:spPr>
          <a:xfrm>
            <a:off x="14228812" y="5073650"/>
            <a:ext cx="624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 indent="-78105">
              <a:lnSpc>
                <a:spcPct val="100000"/>
              </a:lnSpc>
              <a:spcBef>
                <a:spcPts val="100"/>
              </a:spcBef>
              <a:buChar char="•"/>
              <a:tabLst>
                <a:tab pos="90805" algn="l"/>
              </a:tabLst>
            </a:pPr>
            <a:r>
              <a:rPr dirty="0" sz="900" spc="60">
                <a:solidFill>
                  <a:srgbClr val="212121"/>
                </a:solidFill>
                <a:latin typeface="Helvetica Neue"/>
                <a:cs typeface="Trebuchet MS"/>
              </a:rPr>
              <a:t>Rowa…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12125869" y="5073650"/>
            <a:ext cx="2185035" cy="6616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31165" marR="5080">
              <a:lnSpc>
                <a:spcPct val="97200"/>
              </a:lnSpc>
              <a:spcBef>
                <a:spcPts val="130"/>
              </a:spcBef>
            </a:pP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The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Shepparton</a:t>
            </a:r>
            <a:r>
              <a:rPr dirty="0" sz="900" spc="3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News</a:t>
            </a:r>
            <a:r>
              <a:rPr dirty="0" sz="900" spc="50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(Licensed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by</a:t>
            </a:r>
            <a:r>
              <a:rPr dirty="0" sz="900" spc="1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Copyright</a:t>
            </a:r>
            <a:r>
              <a:rPr dirty="0" sz="900" spc="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Agency) </a:t>
            </a:r>
            <a:r>
              <a:rPr dirty="0" sz="900" b="1">
                <a:solidFill>
                  <a:srgbClr val="1D9F9F"/>
                </a:solidFill>
                <a:latin typeface="Helvetica Neue"/>
                <a:cs typeface="Tahoma"/>
              </a:rPr>
              <a:t>News</a:t>
            </a:r>
            <a:r>
              <a:rPr dirty="0" sz="900" spc="40" b="1">
                <a:solidFill>
                  <a:srgbClr val="1D9F9F"/>
                </a:solidFill>
                <a:latin typeface="Helvetica Neue"/>
                <a:cs typeface="Tahoma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82">
                <a:solidFill>
                  <a:srgbClr val="595959"/>
                </a:solidFill>
                <a:latin typeface="Helvetica Neue"/>
                <a:cs typeface="Trebuchet MS"/>
              </a:rPr>
              <a:t>AU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419">
                <a:solidFill>
                  <a:srgbClr val="595959"/>
                </a:solidFill>
                <a:latin typeface="Helvetica Neue"/>
                <a:cs typeface="Trebuchet MS"/>
              </a:rPr>
              <a:t>|</a:t>
            </a:r>
            <a:r>
              <a:rPr dirty="0" baseline="3086" sz="1350" spc="44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Dec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6</a:t>
            </a:r>
            <a:r>
              <a:rPr dirty="0" baseline="3086" sz="1350" spc="-22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-127">
                <a:solidFill>
                  <a:srgbClr val="595959"/>
                </a:solidFill>
                <a:latin typeface="Helvetica Neue"/>
                <a:cs typeface="Trebuchet MS"/>
              </a:rPr>
              <a:t>·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>
                <a:solidFill>
                  <a:srgbClr val="595959"/>
                </a:solidFill>
                <a:latin typeface="Helvetica Neue"/>
                <a:cs typeface="Trebuchet MS"/>
              </a:rPr>
              <a:t>3:59</a:t>
            </a:r>
            <a:r>
              <a:rPr dirty="0" baseline="3086" sz="1350" spc="-30">
                <a:solidFill>
                  <a:srgbClr val="595959"/>
                </a:solidFill>
                <a:latin typeface="Helvetica Neue"/>
                <a:cs typeface="Trebuchet MS"/>
              </a:rPr>
              <a:t> </a:t>
            </a:r>
            <a:r>
              <a:rPr dirty="0" baseline="3086" sz="1350" spc="127">
                <a:solidFill>
                  <a:srgbClr val="595959"/>
                </a:solidFill>
                <a:latin typeface="Helvetica Neue"/>
                <a:cs typeface="Trebuchet MS"/>
              </a:rPr>
              <a:t>PM</a:t>
            </a:r>
            <a:endParaRPr baseline="3086"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050" spc="-80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Twenty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 </a:t>
            </a:r>
            <a:r>
              <a:rPr dirty="0" sz="1050" spc="-55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years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 in </a:t>
            </a:r>
            <a:r>
              <a:rPr dirty="0" sz="1050" spc="-65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her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 </a:t>
            </a:r>
            <a:r>
              <a:rPr dirty="0" sz="1050" spc="-70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dream</a:t>
            </a:r>
            <a:r>
              <a:rPr dirty="0" sz="1050" spc="-60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 </a:t>
            </a:r>
            <a:r>
              <a:rPr dirty="0" sz="1050" spc="-25">
                <a:solidFill>
                  <a:srgbClr val="212121"/>
                </a:solidFill>
                <a:latin typeface="Verdana"/>
                <a:cs typeface="Verdana"/>
                <a:hlinkClick r:id="rId33"/>
              </a:rPr>
              <a:t>job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2125869" y="5749925"/>
            <a:ext cx="2386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5">
                <a:solidFill>
                  <a:srgbClr val="212121"/>
                </a:solidFill>
                <a:latin typeface="Helvetica Neue"/>
                <a:cs typeface="Trebuchet MS"/>
              </a:rPr>
              <a:t>...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35">
                <a:solidFill>
                  <a:srgbClr val="212121"/>
                </a:solidFill>
                <a:latin typeface="Helvetica Neue"/>
                <a:cs typeface="Trebuchet MS"/>
              </a:rPr>
              <a:t>at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the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Deni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Ute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Muster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in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12121"/>
                </a:solidFill>
                <a:latin typeface="Helvetica Neue"/>
                <a:cs typeface="Trebuchet MS"/>
              </a:rPr>
              <a:t>2011.</a:t>
            </a:r>
            <a:r>
              <a:rPr dirty="0" sz="900" spc="-20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12121"/>
                </a:solidFill>
                <a:latin typeface="Helvetica Neue"/>
                <a:cs typeface="Trebuchet MS"/>
              </a:rPr>
              <a:t>“This</a:t>
            </a:r>
            <a:r>
              <a:rPr dirty="0" sz="900" spc="-15">
                <a:solidFill>
                  <a:srgbClr val="212121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Helvetica Neue"/>
                <a:cs typeface="Trebuchet MS"/>
              </a:rPr>
              <a:t>was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21" name="object 121" descr=""/>
          <p:cNvGrpSpPr/>
          <p:nvPr/>
        </p:nvGrpSpPr>
        <p:grpSpPr>
          <a:xfrm>
            <a:off x="12134850" y="5124450"/>
            <a:ext cx="381000" cy="381000"/>
            <a:chOff x="12134850" y="5124450"/>
            <a:chExt cx="381000" cy="381000"/>
          </a:xfrm>
        </p:grpSpPr>
        <p:pic>
          <p:nvPicPr>
            <p:cNvPr id="122" name="object 12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134850" y="5124450"/>
              <a:ext cx="342899" cy="34289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25349" y="5314949"/>
              <a:ext cx="190499" cy="190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415925"/>
            <a:ext cx="37376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latin typeface="Helvetica Neue"/>
                <a:cs typeface="Tahoma"/>
              </a:rPr>
              <a:t>Highlighted</a:t>
            </a:r>
            <a:r>
              <a:rPr dirty="0" sz="1800" spc="-60" b="1">
                <a:latin typeface="Helvetica Neue"/>
                <a:cs typeface="Tahoma"/>
              </a:rPr>
              <a:t> </a:t>
            </a:r>
            <a:r>
              <a:rPr dirty="0" sz="1800" spc="-110" b="1">
                <a:latin typeface="Helvetica Neue"/>
                <a:cs typeface="Tahoma"/>
              </a:rPr>
              <a:t>Industry</a:t>
            </a:r>
            <a:r>
              <a:rPr dirty="0" sz="1800" spc="-30" b="1">
                <a:latin typeface="Helvetica Neue"/>
                <a:cs typeface="Tahoma"/>
              </a:rPr>
              <a:t> </a:t>
            </a:r>
            <a:r>
              <a:rPr dirty="0" sz="1800" spc="-45" b="1">
                <a:latin typeface="Helvetica Neue"/>
                <a:cs typeface="Tahoma"/>
              </a:rPr>
              <a:t>and </a:t>
            </a:r>
            <a:r>
              <a:rPr dirty="0" sz="1800" spc="-35" b="1">
                <a:latin typeface="Helvetica Neue"/>
                <a:cs typeface="Tahoma"/>
              </a:rPr>
              <a:t>NIC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253036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0" y="348138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0911" y="20579"/>
                </a:lnTo>
                <a:lnTo>
                  <a:pt x="4742603" y="24664"/>
                </a:lnTo>
                <a:lnTo>
                  <a:pt x="4743449" y="28916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18785" y="3513878"/>
                </a:lnTo>
                <a:lnTo>
                  <a:pt x="4710112" y="3514724"/>
                </a:lnTo>
                <a:lnTo>
                  <a:pt x="33338" y="3514724"/>
                </a:lnTo>
                <a:lnTo>
                  <a:pt x="845" y="3490060"/>
                </a:lnTo>
                <a:lnTo>
                  <a:pt x="0" y="3485807"/>
                </a:lnTo>
                <a:lnTo>
                  <a:pt x="0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9251" y="420823"/>
            <a:ext cx="153987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b="1">
                <a:latin typeface="Helvetica Neue"/>
                <a:cs typeface="Tahoma"/>
              </a:rPr>
              <a:t>Most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Social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Shares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1624" y="1114425"/>
            <a:ext cx="4419599" cy="249554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0177460" y="328612"/>
            <a:ext cx="4857750" cy="3514725"/>
          </a:xfrm>
          <a:custGeom>
            <a:avLst/>
            <a:gdLst/>
            <a:ahLst/>
            <a:cxnLst/>
            <a:rect l="l" t="t" r="r" b="b"/>
            <a:pathLst>
              <a:path w="4743450" h="3514725">
                <a:moveTo>
                  <a:pt x="1" y="3481387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4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90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22868" y="2537"/>
                </a:lnTo>
                <a:lnTo>
                  <a:pt x="4726952" y="4229"/>
                </a:lnTo>
                <a:lnTo>
                  <a:pt x="4743450" y="33337"/>
                </a:lnTo>
                <a:lnTo>
                  <a:pt x="4743450" y="3481387"/>
                </a:lnTo>
                <a:lnTo>
                  <a:pt x="4722868" y="3512186"/>
                </a:lnTo>
                <a:lnTo>
                  <a:pt x="4718784" y="3513878"/>
                </a:lnTo>
                <a:lnTo>
                  <a:pt x="4714532" y="3514724"/>
                </a:lnTo>
                <a:lnTo>
                  <a:pt x="4710113" y="3514724"/>
                </a:lnTo>
                <a:lnTo>
                  <a:pt x="33338" y="3514724"/>
                </a:lnTo>
                <a:lnTo>
                  <a:pt x="9764" y="3504960"/>
                </a:lnTo>
                <a:lnTo>
                  <a:pt x="6637" y="3501834"/>
                </a:lnTo>
                <a:lnTo>
                  <a:pt x="4228" y="3498228"/>
                </a:lnTo>
                <a:lnTo>
                  <a:pt x="2537" y="3494144"/>
                </a:lnTo>
                <a:lnTo>
                  <a:pt x="845" y="3490060"/>
                </a:lnTo>
                <a:lnTo>
                  <a:pt x="0" y="3485807"/>
                </a:lnTo>
                <a:lnTo>
                  <a:pt x="1" y="348138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283824" y="420823"/>
            <a:ext cx="2538095" cy="46672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40" b="1">
                <a:latin typeface="Helvetica Neue"/>
                <a:cs typeface="Tahoma"/>
              </a:rPr>
              <a:t> Potential </a:t>
            </a:r>
            <a:r>
              <a:rPr dirty="0" sz="1200" spc="-35" b="1">
                <a:latin typeface="Helvetica Neue"/>
                <a:cs typeface="Tahoma"/>
              </a:rPr>
              <a:t>Editorial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Reach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4" y="1114425"/>
            <a:ext cx="4419599" cy="2495549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28612" y="947737"/>
            <a:ext cx="4857750" cy="2886075"/>
          </a:xfrm>
          <a:custGeom>
            <a:avLst/>
            <a:gdLst/>
            <a:ahLst/>
            <a:cxnLst/>
            <a:rect l="l" t="t" r="r" b="b"/>
            <a:pathLst>
              <a:path w="4743450" h="2886075">
                <a:moveTo>
                  <a:pt x="0" y="2852737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90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90"/>
                </a:lnTo>
                <a:lnTo>
                  <a:pt x="4743449" y="33337"/>
                </a:lnTo>
                <a:lnTo>
                  <a:pt x="4743449" y="2852737"/>
                </a:lnTo>
                <a:lnTo>
                  <a:pt x="4743449" y="2857157"/>
                </a:lnTo>
                <a:lnTo>
                  <a:pt x="4742603" y="2861409"/>
                </a:lnTo>
                <a:lnTo>
                  <a:pt x="4740911" y="2865494"/>
                </a:lnTo>
                <a:lnTo>
                  <a:pt x="4739219" y="2869578"/>
                </a:lnTo>
                <a:lnTo>
                  <a:pt x="4710112" y="2886074"/>
                </a:lnTo>
                <a:lnTo>
                  <a:pt x="33337" y="2886074"/>
                </a:lnTo>
                <a:lnTo>
                  <a:pt x="2537" y="2865494"/>
                </a:lnTo>
                <a:lnTo>
                  <a:pt x="845" y="2861409"/>
                </a:lnTo>
                <a:lnTo>
                  <a:pt x="0" y="2857157"/>
                </a:lnTo>
                <a:lnTo>
                  <a:pt x="0" y="2852737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34975" y="1050834"/>
            <a:ext cx="1593215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Highest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Syndication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975" y="1895475"/>
            <a:ext cx="4181474" cy="183832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328612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7" y="0"/>
                </a:lnTo>
                <a:lnTo>
                  <a:pt x="4710112" y="0"/>
                </a:lnTo>
                <a:lnTo>
                  <a:pt x="4714532" y="0"/>
                </a:lnTo>
                <a:lnTo>
                  <a:pt x="4718785" y="845"/>
                </a:lnTo>
                <a:lnTo>
                  <a:pt x="4722869" y="2537"/>
                </a:lnTo>
                <a:lnTo>
                  <a:pt x="4726953" y="4229"/>
                </a:lnTo>
                <a:lnTo>
                  <a:pt x="4730559" y="6638"/>
                </a:lnTo>
                <a:lnTo>
                  <a:pt x="4733685" y="9764"/>
                </a:lnTo>
                <a:lnTo>
                  <a:pt x="4736811" y="12889"/>
                </a:lnTo>
                <a:lnTo>
                  <a:pt x="4743449" y="33337"/>
                </a:lnTo>
                <a:lnTo>
                  <a:pt x="4743449" y="3471862"/>
                </a:lnTo>
                <a:lnTo>
                  <a:pt x="4733685" y="3495434"/>
                </a:lnTo>
                <a:lnTo>
                  <a:pt x="4730559" y="3498560"/>
                </a:lnTo>
                <a:lnTo>
                  <a:pt x="4710112" y="3505199"/>
                </a:lnTo>
                <a:lnTo>
                  <a:pt x="33337" y="3505199"/>
                </a:lnTo>
                <a:lnTo>
                  <a:pt x="28916" y="3505199"/>
                </a:lnTo>
                <a:lnTo>
                  <a:pt x="24664" y="3504352"/>
                </a:lnTo>
                <a:lnTo>
                  <a:pt x="20579" y="3502660"/>
                </a:lnTo>
                <a:lnTo>
                  <a:pt x="16495" y="3500969"/>
                </a:lnTo>
                <a:lnTo>
                  <a:pt x="12890" y="3498560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34975" y="4127409"/>
            <a:ext cx="126365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Mentions</a:t>
            </a:r>
            <a:r>
              <a:rPr dirty="0" sz="1200" spc="-20" b="1">
                <a:latin typeface="Helvetica Neue"/>
                <a:cs typeface="Tahoma"/>
              </a:rPr>
              <a:t> </a:t>
            </a:r>
            <a:r>
              <a:rPr dirty="0" sz="1200" spc="-50" b="1">
                <a:latin typeface="Helvetica Neue"/>
                <a:cs typeface="Tahoma"/>
              </a:rPr>
              <a:t>Trend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47749" y="4901660"/>
            <a:ext cx="3829050" cy="0"/>
          </a:xfrm>
          <a:custGeom>
            <a:avLst/>
            <a:gdLst/>
            <a:ahLst/>
            <a:cxnLst/>
            <a:rect l="l" t="t" r="r" b="b"/>
            <a:pathLst>
              <a:path w="3714750" h="0">
                <a:moveTo>
                  <a:pt x="0" y="0"/>
                </a:moveTo>
                <a:lnTo>
                  <a:pt x="3714749" y="0"/>
                </a:lnTo>
              </a:path>
            </a:pathLst>
          </a:custGeom>
          <a:ln w="74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047749" y="5416867"/>
            <a:ext cx="3714750" cy="1217295"/>
            <a:chOff x="1047749" y="5416867"/>
            <a:chExt cx="3714750" cy="1217295"/>
          </a:xfrm>
        </p:grpSpPr>
        <p:sp>
          <p:nvSpPr>
            <p:cNvPr id="16" name="object 16" descr=""/>
            <p:cNvSpPr/>
            <p:nvPr/>
          </p:nvSpPr>
          <p:spPr>
            <a:xfrm>
              <a:off x="1047749" y="5480589"/>
              <a:ext cx="3714750" cy="1143000"/>
            </a:xfrm>
            <a:custGeom>
              <a:avLst/>
              <a:gdLst/>
              <a:ahLst/>
              <a:cxnLst/>
              <a:rect l="l" t="t" r="r" b="b"/>
              <a:pathLst>
                <a:path w="3714750" h="1143000">
                  <a:moveTo>
                    <a:pt x="0" y="1142999"/>
                  </a:moveTo>
                  <a:lnTo>
                    <a:pt x="3714749" y="1142999"/>
                  </a:lnTo>
                </a:path>
                <a:path w="3714750" h="1143000">
                  <a:moveTo>
                    <a:pt x="0" y="571499"/>
                  </a:moveTo>
                  <a:lnTo>
                    <a:pt x="3714749" y="571499"/>
                  </a:lnTo>
                </a:path>
                <a:path w="3714750" h="1143000">
                  <a:moveTo>
                    <a:pt x="0" y="0"/>
                  </a:moveTo>
                  <a:lnTo>
                    <a:pt x="37147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47749" y="6624637"/>
              <a:ext cx="3714750" cy="0"/>
            </a:xfrm>
            <a:custGeom>
              <a:avLst/>
              <a:gdLst/>
              <a:ahLst/>
              <a:cxnLst/>
              <a:rect l="l" t="t" r="r" b="b"/>
              <a:pathLst>
                <a:path w="3714750" h="0">
                  <a:moveTo>
                    <a:pt x="0" y="0"/>
                  </a:moveTo>
                  <a:lnTo>
                    <a:pt x="37147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4288" y="6482714"/>
              <a:ext cx="3654425" cy="137160"/>
            </a:xfrm>
            <a:custGeom>
              <a:avLst/>
              <a:gdLst/>
              <a:ahLst/>
              <a:cxnLst/>
              <a:rect l="l" t="t" r="r" b="b"/>
              <a:pathLst>
                <a:path w="3654425" h="137159">
                  <a:moveTo>
                    <a:pt x="0" y="0"/>
                  </a:moveTo>
                  <a:lnTo>
                    <a:pt x="608975" y="137159"/>
                  </a:lnTo>
                  <a:lnTo>
                    <a:pt x="1217950" y="125729"/>
                  </a:lnTo>
                  <a:lnTo>
                    <a:pt x="1826926" y="137159"/>
                  </a:lnTo>
                  <a:lnTo>
                    <a:pt x="2435901" y="125729"/>
                  </a:lnTo>
                  <a:lnTo>
                    <a:pt x="3044876" y="137159"/>
                  </a:lnTo>
                  <a:lnTo>
                    <a:pt x="3653852" y="125729"/>
                  </a:lnTo>
                </a:path>
              </a:pathLst>
            </a:custGeom>
            <a:ln w="28574">
              <a:solidFill>
                <a:srgbClr val="0094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84288" y="5431154"/>
              <a:ext cx="3654425" cy="1108710"/>
            </a:xfrm>
            <a:custGeom>
              <a:avLst/>
              <a:gdLst/>
              <a:ahLst/>
              <a:cxnLst/>
              <a:rect l="l" t="t" r="r" b="b"/>
              <a:pathLst>
                <a:path w="3654425" h="1108709">
                  <a:moveTo>
                    <a:pt x="0" y="285749"/>
                  </a:moveTo>
                  <a:lnTo>
                    <a:pt x="608975" y="960119"/>
                  </a:lnTo>
                  <a:lnTo>
                    <a:pt x="1217950" y="1108709"/>
                  </a:lnTo>
                  <a:lnTo>
                    <a:pt x="1826926" y="891539"/>
                  </a:lnTo>
                  <a:lnTo>
                    <a:pt x="2435901" y="1085849"/>
                  </a:lnTo>
                  <a:lnTo>
                    <a:pt x="3044876" y="994409"/>
                  </a:lnTo>
                  <a:lnTo>
                    <a:pt x="3653852" y="0"/>
                  </a:lnTo>
                </a:path>
              </a:pathLst>
            </a:custGeom>
            <a:ln w="28574">
              <a:solidFill>
                <a:srgbClr val="FFBC4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13383" y="5513787"/>
            <a:ext cx="273050" cy="49784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3025" y="7124698"/>
            <a:ext cx="76203" cy="7620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463674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24139" y="7124698"/>
            <a:ext cx="76203" cy="76201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944789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2238" y="6702425"/>
            <a:ext cx="438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531094" y="6702425"/>
            <a:ext cx="438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140098" y="6702425"/>
            <a:ext cx="1047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030" algn="l"/>
              </a:tabLst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26258" y="6702425"/>
            <a:ext cx="502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935263" y="6702425"/>
            <a:ext cx="9378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720" algn="l"/>
              </a:tabLst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Dec</a:t>
            </a:r>
            <a:r>
              <a:rPr dirty="0" sz="900" spc="8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11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75">
                <a:solidFill>
                  <a:srgbClr val="202020"/>
                </a:solidFill>
                <a:latin typeface="Helvetica Neue"/>
                <a:cs typeface="Trebuchet MS"/>
              </a:rPr>
              <a:t>De…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22076" y="5968999"/>
            <a:ext cx="267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8527" y="5397500"/>
            <a:ext cx="33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58527" y="4826000"/>
            <a:ext cx="330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5253036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0" y="3471862"/>
                </a:moveTo>
                <a:lnTo>
                  <a:pt x="0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9" y="16495"/>
                </a:lnTo>
                <a:lnTo>
                  <a:pt x="6638" y="12889"/>
                </a:lnTo>
                <a:lnTo>
                  <a:pt x="9764" y="9764"/>
                </a:lnTo>
                <a:lnTo>
                  <a:pt x="12890" y="6638"/>
                </a:lnTo>
                <a:lnTo>
                  <a:pt x="16495" y="4229"/>
                </a:lnTo>
                <a:lnTo>
                  <a:pt x="20579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2" y="0"/>
                </a:lnTo>
                <a:lnTo>
                  <a:pt x="4714533" y="0"/>
                </a:lnTo>
                <a:lnTo>
                  <a:pt x="4718785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18785" y="3504352"/>
                </a:lnTo>
                <a:lnTo>
                  <a:pt x="4710112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8" y="3492308"/>
                </a:lnTo>
                <a:lnTo>
                  <a:pt x="4229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0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5359251" y="4127409"/>
            <a:ext cx="2333625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30" b="1">
                <a:latin typeface="Helvetica Neue"/>
                <a:cs typeface="Tahoma"/>
              </a:rPr>
              <a:t>Share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of</a:t>
            </a:r>
            <a:r>
              <a:rPr dirty="0" sz="1200" spc="-75" b="1">
                <a:latin typeface="Helvetica Neue"/>
                <a:cs typeface="Tahoma"/>
              </a:rPr>
              <a:t> </a:t>
            </a:r>
            <a:r>
              <a:rPr dirty="0" sz="1200" spc="-25" b="1">
                <a:latin typeface="Helvetica Neue"/>
                <a:cs typeface="Tahoma"/>
              </a:rPr>
              <a:t>Voice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by</a:t>
            </a:r>
            <a:r>
              <a:rPr dirty="0" sz="1200" spc="-55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Source</a:t>
            </a:r>
            <a:r>
              <a:rPr dirty="0" sz="1200" spc="-60" b="1">
                <a:latin typeface="Helvetica Neue"/>
                <a:cs typeface="Tahoma"/>
              </a:rPr>
              <a:t> </a:t>
            </a:r>
            <a:r>
              <a:rPr dirty="0" sz="1200" spc="-35" b="1">
                <a:latin typeface="Helvetica Neue"/>
                <a:cs typeface="Tahoma"/>
              </a:rPr>
              <a:t>Type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6086474" y="4897945"/>
            <a:ext cx="3600450" cy="1731645"/>
            <a:chOff x="6086474" y="4897945"/>
            <a:chExt cx="3600450" cy="1731645"/>
          </a:xfrm>
        </p:grpSpPr>
        <p:sp>
          <p:nvSpPr>
            <p:cNvPr id="36" name="object 36" descr=""/>
            <p:cNvSpPr/>
            <p:nvPr/>
          </p:nvSpPr>
          <p:spPr>
            <a:xfrm>
              <a:off x="6086474" y="662358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86474" y="576633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09562" y="0"/>
                  </a:lnTo>
                </a:path>
                <a:path w="3600450" h="0">
                  <a:moveTo>
                    <a:pt x="890587" y="0"/>
                  </a:moveTo>
                  <a:lnTo>
                    <a:pt x="1509712" y="0"/>
                  </a:lnTo>
                </a:path>
                <a:path w="3600450" h="0">
                  <a:moveTo>
                    <a:pt x="2090737" y="0"/>
                  </a:moveTo>
                  <a:lnTo>
                    <a:pt x="2709862" y="0"/>
                  </a:lnTo>
                </a:path>
                <a:path w="3600450" h="0">
                  <a:moveTo>
                    <a:pt x="3290887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086474" y="4901659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86474" y="6624637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 h="0">
                  <a:moveTo>
                    <a:pt x="0" y="0"/>
                  </a:moveTo>
                  <a:lnTo>
                    <a:pt x="3600449" y="0"/>
                  </a:lnTo>
                </a:path>
              </a:pathLst>
            </a:custGeom>
            <a:ln w="952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396037" y="4905374"/>
              <a:ext cx="581025" cy="138430"/>
            </a:xfrm>
            <a:custGeom>
              <a:avLst/>
              <a:gdLst/>
              <a:ahLst/>
              <a:cxnLst/>
              <a:rect l="l" t="t" r="r" b="b"/>
              <a:pathLst>
                <a:path w="581025" h="138429">
                  <a:moveTo>
                    <a:pt x="581012" y="2540"/>
                  </a:moveTo>
                  <a:lnTo>
                    <a:pt x="580644" y="2540"/>
                  </a:lnTo>
                  <a:lnTo>
                    <a:pt x="580644" y="0"/>
                  </a:lnTo>
                  <a:lnTo>
                    <a:pt x="368" y="0"/>
                  </a:lnTo>
                  <a:lnTo>
                    <a:pt x="368" y="2540"/>
                  </a:lnTo>
                  <a:lnTo>
                    <a:pt x="0" y="2540"/>
                  </a:lnTo>
                  <a:lnTo>
                    <a:pt x="0" y="138430"/>
                  </a:lnTo>
                  <a:lnTo>
                    <a:pt x="581012" y="138430"/>
                  </a:lnTo>
                  <a:lnTo>
                    <a:pt x="581012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596175" y="4905374"/>
              <a:ext cx="1781175" cy="176530"/>
            </a:xfrm>
            <a:custGeom>
              <a:avLst/>
              <a:gdLst/>
              <a:ahLst/>
              <a:cxnLst/>
              <a:rect l="l" t="t" r="r" b="b"/>
              <a:pathLst>
                <a:path w="1781175" h="176529">
                  <a:moveTo>
                    <a:pt x="581025" y="2540"/>
                  </a:moveTo>
                  <a:lnTo>
                    <a:pt x="580656" y="2540"/>
                  </a:lnTo>
                  <a:lnTo>
                    <a:pt x="580656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33020"/>
                  </a:lnTo>
                  <a:lnTo>
                    <a:pt x="581025" y="33020"/>
                  </a:lnTo>
                  <a:lnTo>
                    <a:pt x="581025" y="2540"/>
                  </a:lnTo>
                  <a:close/>
                </a:path>
                <a:path w="1781175" h="176529">
                  <a:moveTo>
                    <a:pt x="1781175" y="2540"/>
                  </a:moveTo>
                  <a:lnTo>
                    <a:pt x="1780806" y="2540"/>
                  </a:lnTo>
                  <a:lnTo>
                    <a:pt x="1780806" y="0"/>
                  </a:lnTo>
                  <a:lnTo>
                    <a:pt x="1200531" y="0"/>
                  </a:lnTo>
                  <a:lnTo>
                    <a:pt x="1200531" y="2540"/>
                  </a:lnTo>
                  <a:lnTo>
                    <a:pt x="1200150" y="2540"/>
                  </a:lnTo>
                  <a:lnTo>
                    <a:pt x="1200150" y="176530"/>
                  </a:lnTo>
                  <a:lnTo>
                    <a:pt x="1781175" y="176530"/>
                  </a:lnTo>
                  <a:lnTo>
                    <a:pt x="1781175" y="2540"/>
                  </a:lnTo>
                  <a:close/>
                </a:path>
              </a:pathLst>
            </a:custGeom>
            <a:solidFill>
              <a:srgbClr val="0094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396037" y="5043487"/>
              <a:ext cx="581025" cy="1576705"/>
            </a:xfrm>
            <a:custGeom>
              <a:avLst/>
              <a:gdLst/>
              <a:ahLst/>
              <a:cxnLst/>
              <a:rect l="l" t="t" r="r" b="b"/>
              <a:pathLst>
                <a:path w="581025" h="1576704">
                  <a:moveTo>
                    <a:pt x="581024" y="1576387"/>
                  </a:moveTo>
                  <a:lnTo>
                    <a:pt x="0" y="1576387"/>
                  </a:lnTo>
                  <a:lnTo>
                    <a:pt x="0" y="0"/>
                  </a:lnTo>
                  <a:lnTo>
                    <a:pt x="581024" y="0"/>
                  </a:lnTo>
                  <a:lnTo>
                    <a:pt x="581024" y="1576387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396037" y="5043487"/>
              <a:ext cx="581025" cy="1576705"/>
            </a:xfrm>
            <a:custGeom>
              <a:avLst/>
              <a:gdLst/>
              <a:ahLst/>
              <a:cxnLst/>
              <a:rect l="l" t="t" r="r" b="b"/>
              <a:pathLst>
                <a:path w="581025" h="1576704">
                  <a:moveTo>
                    <a:pt x="0" y="15763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5763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596175" y="4938712"/>
              <a:ext cx="1781175" cy="1681480"/>
            </a:xfrm>
            <a:custGeom>
              <a:avLst/>
              <a:gdLst/>
              <a:ahLst/>
              <a:cxnLst/>
              <a:rect l="l" t="t" r="r" b="b"/>
              <a:pathLst>
                <a:path w="1781175" h="1681479">
                  <a:moveTo>
                    <a:pt x="581025" y="0"/>
                  </a:moveTo>
                  <a:lnTo>
                    <a:pt x="0" y="0"/>
                  </a:lnTo>
                  <a:lnTo>
                    <a:pt x="0" y="1681162"/>
                  </a:lnTo>
                  <a:lnTo>
                    <a:pt x="581025" y="1681162"/>
                  </a:lnTo>
                  <a:lnTo>
                    <a:pt x="581025" y="0"/>
                  </a:lnTo>
                  <a:close/>
                </a:path>
                <a:path w="1781175" h="1681479">
                  <a:moveTo>
                    <a:pt x="1781175" y="142875"/>
                  </a:moveTo>
                  <a:lnTo>
                    <a:pt x="1200150" y="142875"/>
                  </a:lnTo>
                  <a:lnTo>
                    <a:pt x="1200150" y="1681162"/>
                  </a:lnTo>
                  <a:lnTo>
                    <a:pt x="1781175" y="1681162"/>
                  </a:lnTo>
                  <a:lnTo>
                    <a:pt x="1781175" y="142875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796337" y="5081587"/>
              <a:ext cx="581025" cy="1538605"/>
            </a:xfrm>
            <a:custGeom>
              <a:avLst/>
              <a:gdLst/>
              <a:ahLst/>
              <a:cxnLst/>
              <a:rect l="l" t="t" r="r" b="b"/>
              <a:pathLst>
                <a:path w="581025" h="1538604">
                  <a:moveTo>
                    <a:pt x="0" y="1538287"/>
                  </a:moveTo>
                  <a:lnTo>
                    <a:pt x="0" y="0"/>
                  </a:lnTo>
                  <a:lnTo>
                    <a:pt x="581024" y="0"/>
                  </a:lnTo>
                  <a:lnTo>
                    <a:pt x="581024" y="1538287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5478888" y="5513789"/>
            <a:ext cx="273050" cy="49784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388099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7449" y="7105650"/>
            <a:ext cx="76199" cy="76199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7869214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48564" y="7105650"/>
            <a:ext cx="76199" cy="76199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6529933" y="6702425"/>
            <a:ext cx="427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611467" y="6702425"/>
            <a:ext cx="664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Broadcast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9039175" y="6702425"/>
            <a:ext cx="209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810051" y="6540500"/>
            <a:ext cx="318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65">
                <a:solidFill>
                  <a:srgbClr val="202020"/>
                </a:solidFill>
                <a:latin typeface="Helvetica Neue"/>
                <a:cs typeface="Trebuchet MS"/>
              </a:rPr>
              <a:t>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746501" y="5683250"/>
            <a:ext cx="381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10">
                <a:solidFill>
                  <a:srgbClr val="202020"/>
                </a:solidFill>
                <a:latin typeface="Helvetica Neue"/>
                <a:cs typeface="Trebuchet MS"/>
              </a:rPr>
              <a:t>50%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682951" y="4826000"/>
            <a:ext cx="445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02020"/>
                </a:solidFill>
                <a:latin typeface="Helvetica Neue"/>
                <a:cs typeface="Trebuchet MS"/>
              </a:rPr>
              <a:t>100%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10177460" y="4024312"/>
            <a:ext cx="4857750" cy="3505200"/>
          </a:xfrm>
          <a:custGeom>
            <a:avLst/>
            <a:gdLst/>
            <a:ahLst/>
            <a:cxnLst/>
            <a:rect l="l" t="t" r="r" b="b"/>
            <a:pathLst>
              <a:path w="4743450" h="3505200">
                <a:moveTo>
                  <a:pt x="1" y="3471862"/>
                </a:moveTo>
                <a:lnTo>
                  <a:pt x="1" y="33337"/>
                </a:lnTo>
                <a:lnTo>
                  <a:pt x="0" y="28916"/>
                </a:lnTo>
                <a:lnTo>
                  <a:pt x="845" y="24663"/>
                </a:lnTo>
                <a:lnTo>
                  <a:pt x="2537" y="20579"/>
                </a:lnTo>
                <a:lnTo>
                  <a:pt x="4228" y="16495"/>
                </a:lnTo>
                <a:lnTo>
                  <a:pt x="6637" y="12889"/>
                </a:lnTo>
                <a:lnTo>
                  <a:pt x="9764" y="9764"/>
                </a:lnTo>
                <a:lnTo>
                  <a:pt x="12889" y="6638"/>
                </a:lnTo>
                <a:lnTo>
                  <a:pt x="16495" y="4229"/>
                </a:lnTo>
                <a:lnTo>
                  <a:pt x="20580" y="2537"/>
                </a:lnTo>
                <a:lnTo>
                  <a:pt x="24664" y="845"/>
                </a:lnTo>
                <a:lnTo>
                  <a:pt x="28916" y="0"/>
                </a:lnTo>
                <a:lnTo>
                  <a:pt x="33338" y="0"/>
                </a:lnTo>
                <a:lnTo>
                  <a:pt x="4710113" y="0"/>
                </a:lnTo>
                <a:lnTo>
                  <a:pt x="4714532" y="0"/>
                </a:lnTo>
                <a:lnTo>
                  <a:pt x="4718784" y="845"/>
                </a:lnTo>
                <a:lnTo>
                  <a:pt x="4743450" y="33337"/>
                </a:lnTo>
                <a:lnTo>
                  <a:pt x="4743450" y="3471862"/>
                </a:lnTo>
                <a:lnTo>
                  <a:pt x="4722868" y="3502660"/>
                </a:lnTo>
                <a:lnTo>
                  <a:pt x="4718784" y="3504352"/>
                </a:lnTo>
                <a:lnTo>
                  <a:pt x="4714532" y="3505199"/>
                </a:lnTo>
                <a:lnTo>
                  <a:pt x="4710113" y="3505199"/>
                </a:lnTo>
                <a:lnTo>
                  <a:pt x="33338" y="3505199"/>
                </a:lnTo>
                <a:lnTo>
                  <a:pt x="9764" y="3495434"/>
                </a:lnTo>
                <a:lnTo>
                  <a:pt x="6637" y="3492308"/>
                </a:lnTo>
                <a:lnTo>
                  <a:pt x="4228" y="3488703"/>
                </a:lnTo>
                <a:lnTo>
                  <a:pt x="2537" y="3484618"/>
                </a:lnTo>
                <a:lnTo>
                  <a:pt x="845" y="3480534"/>
                </a:lnTo>
                <a:lnTo>
                  <a:pt x="0" y="3476282"/>
                </a:lnTo>
                <a:lnTo>
                  <a:pt x="1" y="3471862"/>
                </a:lnTo>
                <a:close/>
              </a:path>
            </a:pathLst>
          </a:custGeom>
          <a:ln w="9524">
            <a:solidFill>
              <a:srgbClr val="E3E3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10283824" y="4127409"/>
            <a:ext cx="2741930" cy="4464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200" spc="-60" b="1">
                <a:latin typeface="Helvetica Neue"/>
                <a:cs typeface="Tahoma"/>
              </a:rPr>
              <a:t>Top</a:t>
            </a:r>
            <a:r>
              <a:rPr dirty="0" sz="1200" spc="-30" b="1">
                <a:latin typeface="Helvetica Neue"/>
                <a:cs typeface="Tahoma"/>
              </a:rPr>
              <a:t> Publications</a:t>
            </a:r>
            <a:r>
              <a:rPr dirty="0" sz="1200" spc="-50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and</a:t>
            </a:r>
            <a:r>
              <a:rPr dirty="0" sz="1200" spc="-35" b="1">
                <a:latin typeface="Helvetica Neue"/>
                <a:cs typeface="Tahoma"/>
              </a:rPr>
              <a:t> </a:t>
            </a:r>
            <a:r>
              <a:rPr dirty="0" sz="1200" spc="-30" b="1">
                <a:latin typeface="Helvetica Neue"/>
                <a:cs typeface="Tahoma"/>
              </a:rPr>
              <a:t>Share</a:t>
            </a:r>
            <a:r>
              <a:rPr dirty="0" sz="1200" spc="-40" b="1">
                <a:latin typeface="Helvetica Neue"/>
                <a:cs typeface="Tahoma"/>
              </a:rPr>
              <a:t> </a:t>
            </a:r>
            <a:r>
              <a:rPr dirty="0" sz="1200" spc="-10" b="1">
                <a:latin typeface="Helvetica Neue"/>
                <a:cs typeface="Tahoma"/>
              </a:rPr>
              <a:t>of</a:t>
            </a:r>
            <a:r>
              <a:rPr dirty="0" sz="1200" spc="-35" b="1">
                <a:latin typeface="Helvetica Neue"/>
                <a:cs typeface="Tahoma"/>
              </a:rPr>
              <a:t> </a:t>
            </a:r>
            <a:r>
              <a:rPr dirty="0" sz="1200" spc="-20" b="1">
                <a:latin typeface="Helvetica Neue"/>
                <a:cs typeface="Tahoma"/>
              </a:rPr>
              <a:t>Voice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6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-</a:t>
            </a:r>
            <a:r>
              <a:rPr dirty="0" sz="1050" spc="40">
                <a:latin typeface="Helvetica Neue"/>
                <a:cs typeface="Trebuchet MS"/>
              </a:rPr>
              <a:t> </a:t>
            </a:r>
            <a:r>
              <a:rPr dirty="0" sz="1050">
                <a:latin typeface="Helvetica Neue"/>
                <a:cs typeface="Trebuchet MS"/>
              </a:rPr>
              <a:t>Dec</a:t>
            </a:r>
            <a:r>
              <a:rPr dirty="0" sz="1050" spc="45">
                <a:latin typeface="Helvetica Neue"/>
                <a:cs typeface="Trebuchet MS"/>
              </a:rPr>
              <a:t> </a:t>
            </a:r>
            <a:r>
              <a:rPr dirty="0" sz="1050" spc="-25">
                <a:latin typeface="Helvetica Neue"/>
                <a:cs typeface="Trebuchet MS"/>
              </a:rPr>
              <a:t>12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11191874" y="4905374"/>
            <a:ext cx="3427095" cy="2276475"/>
            <a:chOff x="11191874" y="4905374"/>
            <a:chExt cx="3427095" cy="2276475"/>
          </a:xfrm>
        </p:grpSpPr>
        <p:sp>
          <p:nvSpPr>
            <p:cNvPr id="60" name="object 60" descr=""/>
            <p:cNvSpPr/>
            <p:nvPr/>
          </p:nvSpPr>
          <p:spPr>
            <a:xfrm>
              <a:off x="11826334" y="4905374"/>
              <a:ext cx="0" cy="1533525"/>
            </a:xfrm>
            <a:custGeom>
              <a:avLst/>
              <a:gdLst/>
              <a:ahLst/>
              <a:cxnLst/>
              <a:rect l="l" t="t" r="r" b="b"/>
              <a:pathLst>
                <a:path w="0" h="1533525">
                  <a:moveTo>
                    <a:pt x="0" y="0"/>
                  </a:moveTo>
                  <a:lnTo>
                    <a:pt x="0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026359" y="4905374"/>
              <a:ext cx="1981200" cy="1533525"/>
            </a:xfrm>
            <a:custGeom>
              <a:avLst/>
              <a:gdLst/>
              <a:ahLst/>
              <a:cxnLst/>
              <a:rect l="l" t="t" r="r" b="b"/>
              <a:pathLst>
                <a:path w="1981200" h="1533525">
                  <a:moveTo>
                    <a:pt x="0" y="1462087"/>
                  </a:moveTo>
                  <a:lnTo>
                    <a:pt x="0" y="1533524"/>
                  </a:lnTo>
                </a:path>
                <a:path w="1981200" h="1533525">
                  <a:moveTo>
                    <a:pt x="0" y="1147762"/>
                  </a:moveTo>
                  <a:lnTo>
                    <a:pt x="0" y="1309687"/>
                  </a:lnTo>
                </a:path>
                <a:path w="1981200" h="1533525">
                  <a:moveTo>
                    <a:pt x="0" y="842962"/>
                  </a:moveTo>
                  <a:lnTo>
                    <a:pt x="0" y="995362"/>
                  </a:lnTo>
                </a:path>
                <a:path w="1981200" h="1533525">
                  <a:moveTo>
                    <a:pt x="0" y="538162"/>
                  </a:moveTo>
                  <a:lnTo>
                    <a:pt x="0" y="690562"/>
                  </a:lnTo>
                </a:path>
                <a:path w="1981200" h="1533525">
                  <a:moveTo>
                    <a:pt x="0" y="233362"/>
                  </a:moveTo>
                  <a:lnTo>
                    <a:pt x="0" y="385762"/>
                  </a:lnTo>
                </a:path>
                <a:path w="1981200" h="1533525">
                  <a:moveTo>
                    <a:pt x="0" y="0"/>
                  </a:moveTo>
                  <a:lnTo>
                    <a:pt x="0" y="80962"/>
                  </a:lnTo>
                </a:path>
                <a:path w="1981200" h="1533525">
                  <a:moveTo>
                    <a:pt x="200024" y="1462087"/>
                  </a:moveTo>
                  <a:lnTo>
                    <a:pt x="200024" y="1533524"/>
                  </a:lnTo>
                </a:path>
                <a:path w="1981200" h="1533525">
                  <a:moveTo>
                    <a:pt x="200024" y="1147762"/>
                  </a:moveTo>
                  <a:lnTo>
                    <a:pt x="200024" y="1309687"/>
                  </a:lnTo>
                </a:path>
                <a:path w="1981200" h="1533525">
                  <a:moveTo>
                    <a:pt x="200024" y="842962"/>
                  </a:moveTo>
                  <a:lnTo>
                    <a:pt x="200024" y="995362"/>
                  </a:lnTo>
                </a:path>
                <a:path w="1981200" h="1533525">
                  <a:moveTo>
                    <a:pt x="200024" y="538162"/>
                  </a:moveTo>
                  <a:lnTo>
                    <a:pt x="200024" y="690562"/>
                  </a:lnTo>
                </a:path>
                <a:path w="1981200" h="1533525">
                  <a:moveTo>
                    <a:pt x="200024" y="233362"/>
                  </a:moveTo>
                  <a:lnTo>
                    <a:pt x="200024" y="385762"/>
                  </a:lnTo>
                </a:path>
                <a:path w="1981200" h="1533525">
                  <a:moveTo>
                    <a:pt x="200024" y="0"/>
                  </a:moveTo>
                  <a:lnTo>
                    <a:pt x="200024" y="80962"/>
                  </a:lnTo>
                </a:path>
                <a:path w="1981200" h="1533525">
                  <a:moveTo>
                    <a:pt x="400049" y="1462087"/>
                  </a:moveTo>
                  <a:lnTo>
                    <a:pt x="400049" y="1533524"/>
                  </a:lnTo>
                </a:path>
                <a:path w="1981200" h="1533525">
                  <a:moveTo>
                    <a:pt x="400049" y="1147762"/>
                  </a:moveTo>
                  <a:lnTo>
                    <a:pt x="400049" y="1309687"/>
                  </a:lnTo>
                </a:path>
                <a:path w="1981200" h="1533525">
                  <a:moveTo>
                    <a:pt x="400049" y="842962"/>
                  </a:moveTo>
                  <a:lnTo>
                    <a:pt x="400049" y="995362"/>
                  </a:lnTo>
                </a:path>
                <a:path w="1981200" h="1533525">
                  <a:moveTo>
                    <a:pt x="400049" y="538162"/>
                  </a:moveTo>
                  <a:lnTo>
                    <a:pt x="400049" y="690562"/>
                  </a:lnTo>
                </a:path>
                <a:path w="1981200" h="1533525">
                  <a:moveTo>
                    <a:pt x="400049" y="233362"/>
                  </a:moveTo>
                  <a:lnTo>
                    <a:pt x="400049" y="385762"/>
                  </a:lnTo>
                </a:path>
                <a:path w="1981200" h="1533525">
                  <a:moveTo>
                    <a:pt x="400049" y="0"/>
                  </a:moveTo>
                  <a:lnTo>
                    <a:pt x="400049" y="80962"/>
                  </a:lnTo>
                </a:path>
                <a:path w="1981200" h="1533525">
                  <a:moveTo>
                    <a:pt x="590549" y="1462087"/>
                  </a:moveTo>
                  <a:lnTo>
                    <a:pt x="590549" y="1533524"/>
                  </a:lnTo>
                </a:path>
                <a:path w="1981200" h="1533525">
                  <a:moveTo>
                    <a:pt x="590549" y="1147762"/>
                  </a:moveTo>
                  <a:lnTo>
                    <a:pt x="590549" y="1309687"/>
                  </a:lnTo>
                </a:path>
                <a:path w="1981200" h="1533525">
                  <a:moveTo>
                    <a:pt x="590549" y="842962"/>
                  </a:moveTo>
                  <a:lnTo>
                    <a:pt x="590549" y="995362"/>
                  </a:lnTo>
                </a:path>
                <a:path w="1981200" h="1533525">
                  <a:moveTo>
                    <a:pt x="590549" y="538162"/>
                  </a:moveTo>
                  <a:lnTo>
                    <a:pt x="590549" y="690562"/>
                  </a:lnTo>
                </a:path>
                <a:path w="1981200" h="1533525">
                  <a:moveTo>
                    <a:pt x="590549" y="233362"/>
                  </a:moveTo>
                  <a:lnTo>
                    <a:pt x="590549" y="385762"/>
                  </a:lnTo>
                </a:path>
                <a:path w="1981200" h="1533525">
                  <a:moveTo>
                    <a:pt x="590549" y="0"/>
                  </a:moveTo>
                  <a:lnTo>
                    <a:pt x="590549" y="80962"/>
                  </a:lnTo>
                </a:path>
                <a:path w="1981200" h="1533525">
                  <a:moveTo>
                    <a:pt x="790574" y="1462087"/>
                  </a:moveTo>
                  <a:lnTo>
                    <a:pt x="790574" y="1533524"/>
                  </a:lnTo>
                </a:path>
                <a:path w="1981200" h="1533525">
                  <a:moveTo>
                    <a:pt x="790574" y="1147762"/>
                  </a:moveTo>
                  <a:lnTo>
                    <a:pt x="790574" y="1309687"/>
                  </a:lnTo>
                </a:path>
                <a:path w="1981200" h="1533525">
                  <a:moveTo>
                    <a:pt x="790574" y="842962"/>
                  </a:moveTo>
                  <a:lnTo>
                    <a:pt x="790574" y="995362"/>
                  </a:lnTo>
                </a:path>
                <a:path w="1981200" h="1533525">
                  <a:moveTo>
                    <a:pt x="790574" y="538162"/>
                  </a:moveTo>
                  <a:lnTo>
                    <a:pt x="790574" y="690562"/>
                  </a:lnTo>
                </a:path>
                <a:path w="1981200" h="1533525">
                  <a:moveTo>
                    <a:pt x="790574" y="233362"/>
                  </a:moveTo>
                  <a:lnTo>
                    <a:pt x="790574" y="385762"/>
                  </a:lnTo>
                </a:path>
                <a:path w="1981200" h="1533525">
                  <a:moveTo>
                    <a:pt x="790574" y="0"/>
                  </a:moveTo>
                  <a:lnTo>
                    <a:pt x="790574" y="80962"/>
                  </a:lnTo>
                </a:path>
                <a:path w="1981200" h="1533525">
                  <a:moveTo>
                    <a:pt x="990599" y="1462087"/>
                  </a:moveTo>
                  <a:lnTo>
                    <a:pt x="990599" y="1533524"/>
                  </a:lnTo>
                </a:path>
                <a:path w="1981200" h="1533525">
                  <a:moveTo>
                    <a:pt x="990599" y="1147762"/>
                  </a:moveTo>
                  <a:lnTo>
                    <a:pt x="990599" y="1309687"/>
                  </a:lnTo>
                </a:path>
                <a:path w="1981200" h="1533525">
                  <a:moveTo>
                    <a:pt x="990599" y="842962"/>
                  </a:moveTo>
                  <a:lnTo>
                    <a:pt x="990599" y="995362"/>
                  </a:lnTo>
                </a:path>
                <a:path w="1981200" h="1533525">
                  <a:moveTo>
                    <a:pt x="990599" y="538162"/>
                  </a:moveTo>
                  <a:lnTo>
                    <a:pt x="990599" y="690562"/>
                  </a:lnTo>
                </a:path>
                <a:path w="1981200" h="1533525">
                  <a:moveTo>
                    <a:pt x="990599" y="233362"/>
                  </a:moveTo>
                  <a:lnTo>
                    <a:pt x="990599" y="385762"/>
                  </a:lnTo>
                </a:path>
                <a:path w="1981200" h="1533525">
                  <a:moveTo>
                    <a:pt x="990599" y="0"/>
                  </a:moveTo>
                  <a:lnTo>
                    <a:pt x="990599" y="80962"/>
                  </a:lnTo>
                </a:path>
                <a:path w="1981200" h="1533525">
                  <a:moveTo>
                    <a:pt x="1190624" y="1462087"/>
                  </a:moveTo>
                  <a:lnTo>
                    <a:pt x="1190624" y="1533524"/>
                  </a:lnTo>
                </a:path>
                <a:path w="1981200" h="1533525">
                  <a:moveTo>
                    <a:pt x="1190624" y="1147762"/>
                  </a:moveTo>
                  <a:lnTo>
                    <a:pt x="1190624" y="1309687"/>
                  </a:lnTo>
                </a:path>
                <a:path w="1981200" h="1533525">
                  <a:moveTo>
                    <a:pt x="1190624" y="842962"/>
                  </a:moveTo>
                  <a:lnTo>
                    <a:pt x="1190624" y="995362"/>
                  </a:lnTo>
                </a:path>
                <a:path w="1981200" h="1533525">
                  <a:moveTo>
                    <a:pt x="1190624" y="538162"/>
                  </a:moveTo>
                  <a:lnTo>
                    <a:pt x="1190624" y="690562"/>
                  </a:lnTo>
                </a:path>
                <a:path w="1981200" h="1533525">
                  <a:moveTo>
                    <a:pt x="1190624" y="233362"/>
                  </a:moveTo>
                  <a:lnTo>
                    <a:pt x="1190624" y="385762"/>
                  </a:lnTo>
                </a:path>
                <a:path w="1981200" h="1533525">
                  <a:moveTo>
                    <a:pt x="1190624" y="0"/>
                  </a:moveTo>
                  <a:lnTo>
                    <a:pt x="1190624" y="80962"/>
                  </a:lnTo>
                </a:path>
                <a:path w="1981200" h="1533525">
                  <a:moveTo>
                    <a:pt x="1390649" y="1462087"/>
                  </a:moveTo>
                  <a:lnTo>
                    <a:pt x="1390649" y="1533524"/>
                  </a:lnTo>
                </a:path>
                <a:path w="1981200" h="1533525">
                  <a:moveTo>
                    <a:pt x="1390649" y="1147762"/>
                  </a:moveTo>
                  <a:lnTo>
                    <a:pt x="1390649" y="1309687"/>
                  </a:lnTo>
                </a:path>
                <a:path w="1981200" h="1533525">
                  <a:moveTo>
                    <a:pt x="1390649" y="842962"/>
                  </a:moveTo>
                  <a:lnTo>
                    <a:pt x="1390649" y="995362"/>
                  </a:lnTo>
                </a:path>
                <a:path w="1981200" h="1533525">
                  <a:moveTo>
                    <a:pt x="1390649" y="538162"/>
                  </a:moveTo>
                  <a:lnTo>
                    <a:pt x="1390649" y="690562"/>
                  </a:lnTo>
                </a:path>
                <a:path w="1981200" h="1533525">
                  <a:moveTo>
                    <a:pt x="1390649" y="233362"/>
                  </a:moveTo>
                  <a:lnTo>
                    <a:pt x="1390649" y="385762"/>
                  </a:lnTo>
                </a:path>
                <a:path w="1981200" h="1533525">
                  <a:moveTo>
                    <a:pt x="1390649" y="0"/>
                  </a:moveTo>
                  <a:lnTo>
                    <a:pt x="1390649" y="80962"/>
                  </a:lnTo>
                </a:path>
                <a:path w="1981200" h="1533525">
                  <a:moveTo>
                    <a:pt x="1590674" y="1462087"/>
                  </a:moveTo>
                  <a:lnTo>
                    <a:pt x="1590674" y="1533524"/>
                  </a:lnTo>
                </a:path>
                <a:path w="1981200" h="1533525">
                  <a:moveTo>
                    <a:pt x="1590674" y="1147762"/>
                  </a:moveTo>
                  <a:lnTo>
                    <a:pt x="1590674" y="1309687"/>
                  </a:lnTo>
                </a:path>
                <a:path w="1981200" h="1533525">
                  <a:moveTo>
                    <a:pt x="1590674" y="842962"/>
                  </a:moveTo>
                  <a:lnTo>
                    <a:pt x="1590674" y="995362"/>
                  </a:lnTo>
                </a:path>
                <a:path w="1981200" h="1533525">
                  <a:moveTo>
                    <a:pt x="1590674" y="538162"/>
                  </a:moveTo>
                  <a:lnTo>
                    <a:pt x="1590674" y="690562"/>
                  </a:lnTo>
                </a:path>
                <a:path w="1981200" h="1533525">
                  <a:moveTo>
                    <a:pt x="1590674" y="233362"/>
                  </a:moveTo>
                  <a:lnTo>
                    <a:pt x="1590674" y="385762"/>
                  </a:lnTo>
                </a:path>
                <a:path w="1981200" h="1533525">
                  <a:moveTo>
                    <a:pt x="1590674" y="0"/>
                  </a:moveTo>
                  <a:lnTo>
                    <a:pt x="1590674" y="80962"/>
                  </a:lnTo>
                </a:path>
                <a:path w="1981200" h="1533525">
                  <a:moveTo>
                    <a:pt x="1790699" y="233362"/>
                  </a:moveTo>
                  <a:lnTo>
                    <a:pt x="1790699" y="1533524"/>
                  </a:lnTo>
                </a:path>
                <a:path w="1981200" h="1533525">
                  <a:moveTo>
                    <a:pt x="1790699" y="0"/>
                  </a:moveTo>
                  <a:lnTo>
                    <a:pt x="1790699" y="80962"/>
                  </a:lnTo>
                </a:path>
                <a:path w="1981200" h="1533525">
                  <a:moveTo>
                    <a:pt x="1981199" y="233362"/>
                  </a:moveTo>
                  <a:lnTo>
                    <a:pt x="1981199" y="1533524"/>
                  </a:lnTo>
                </a:path>
                <a:path w="1981200" h="1533525">
                  <a:moveTo>
                    <a:pt x="1981199" y="0"/>
                  </a:moveTo>
                  <a:lnTo>
                    <a:pt x="1981199" y="80962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4207584" y="4905374"/>
              <a:ext cx="407670" cy="1533525"/>
            </a:xfrm>
            <a:custGeom>
              <a:avLst/>
              <a:gdLst/>
              <a:ahLst/>
              <a:cxnLst/>
              <a:rect l="l" t="t" r="r" b="b"/>
              <a:pathLst>
                <a:path w="407669" h="1533525">
                  <a:moveTo>
                    <a:pt x="0" y="0"/>
                  </a:moveTo>
                  <a:lnTo>
                    <a:pt x="0" y="1533524"/>
                  </a:lnTo>
                </a:path>
                <a:path w="407669" h="1533525">
                  <a:moveTo>
                    <a:pt x="200024" y="0"/>
                  </a:moveTo>
                  <a:lnTo>
                    <a:pt x="200024" y="1533524"/>
                  </a:lnTo>
                </a:path>
                <a:path w="407669" h="1533525">
                  <a:moveTo>
                    <a:pt x="407479" y="0"/>
                  </a:moveTo>
                  <a:lnTo>
                    <a:pt x="407479" y="1533524"/>
                  </a:lnTo>
                </a:path>
              </a:pathLst>
            </a:custGeom>
            <a:ln w="74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04155" y="4983955"/>
              <a:ext cx="204787" cy="15716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13630" y="5288755"/>
              <a:ext cx="195262" cy="15716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13630" y="5593555"/>
              <a:ext cx="195262" cy="15716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13630" y="5898355"/>
              <a:ext cx="195262" cy="15716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13630" y="6212680"/>
              <a:ext cx="195262" cy="157162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1830048" y="4986337"/>
              <a:ext cx="2376805" cy="152400"/>
            </a:xfrm>
            <a:custGeom>
              <a:avLst/>
              <a:gdLst/>
              <a:ahLst/>
              <a:cxnLst/>
              <a:rect l="l" t="t" r="r" b="b"/>
              <a:pathLst>
                <a:path w="2376805" h="152400">
                  <a:moveTo>
                    <a:pt x="0" y="0"/>
                  </a:moveTo>
                  <a:lnTo>
                    <a:pt x="0" y="152399"/>
                  </a:lnTo>
                  <a:lnTo>
                    <a:pt x="2376487" y="152399"/>
                  </a:lnTo>
                  <a:lnTo>
                    <a:pt x="23764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830048" y="4986337"/>
              <a:ext cx="2376805" cy="152400"/>
            </a:xfrm>
            <a:custGeom>
              <a:avLst/>
              <a:gdLst/>
              <a:ahLst/>
              <a:cxnLst/>
              <a:rect l="l" t="t" r="r" b="b"/>
              <a:pathLst>
                <a:path w="2376805" h="152400">
                  <a:moveTo>
                    <a:pt x="0" y="152399"/>
                  </a:moveTo>
                  <a:lnTo>
                    <a:pt x="2376487" y="152399"/>
                  </a:lnTo>
                  <a:lnTo>
                    <a:pt x="2376487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830048" y="52911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0"/>
                  </a:moveTo>
                  <a:lnTo>
                    <a:pt x="0" y="152399"/>
                  </a:ln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830048" y="52911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152399"/>
                  </a:move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1830048" y="55959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0"/>
                  </a:moveTo>
                  <a:lnTo>
                    <a:pt x="0" y="152399"/>
                  </a:ln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1830048" y="55959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152399"/>
                  </a:move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830048" y="59007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0"/>
                  </a:moveTo>
                  <a:lnTo>
                    <a:pt x="0" y="152399"/>
                  </a:ln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830048" y="5900737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152399"/>
                  </a:move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830048" y="6215062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0"/>
                  </a:moveTo>
                  <a:lnTo>
                    <a:pt x="0" y="152399"/>
                  </a:ln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830048" y="6215062"/>
              <a:ext cx="1986280" cy="152400"/>
            </a:xfrm>
            <a:custGeom>
              <a:avLst/>
              <a:gdLst/>
              <a:ahLst/>
              <a:cxnLst/>
              <a:rect l="l" t="t" r="r" b="b"/>
              <a:pathLst>
                <a:path w="1986280" h="152400">
                  <a:moveTo>
                    <a:pt x="0" y="152399"/>
                  </a:moveTo>
                  <a:lnTo>
                    <a:pt x="1985962" y="152399"/>
                  </a:lnTo>
                  <a:lnTo>
                    <a:pt x="1985962" y="0"/>
                  </a:lnTo>
                  <a:lnTo>
                    <a:pt x="0" y="0"/>
                  </a:lnTo>
                </a:path>
              </a:pathLst>
            </a:custGeom>
            <a:ln w="47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91874" y="7105649"/>
              <a:ext cx="76199" cy="7619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72987" y="7105649"/>
              <a:ext cx="76199" cy="76199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11312524" y="7064375"/>
            <a:ext cx="12928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" b="1">
                <a:solidFill>
                  <a:srgbClr val="202020"/>
                </a:solidFill>
                <a:latin typeface="Helvetica Neue"/>
                <a:cs typeface="Tahoma"/>
              </a:rPr>
              <a:t>National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 </a:t>
            </a:r>
            <a:r>
              <a:rPr dirty="0" sz="1050" spc="-45" b="1">
                <a:solidFill>
                  <a:srgbClr val="202020"/>
                </a:solidFill>
                <a:latin typeface="Helvetica Neue"/>
                <a:cs typeface="Tahoma"/>
              </a:rPr>
              <a:t>Irrigators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2793638" y="7064375"/>
            <a:ext cx="11423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70" b="1">
                <a:solidFill>
                  <a:srgbClr val="202020"/>
                </a:solidFill>
                <a:latin typeface="Helvetica Neue"/>
                <a:cs typeface="Tahoma"/>
              </a:rPr>
              <a:t>Industry</a:t>
            </a:r>
            <a:r>
              <a:rPr dirty="0" sz="1050" b="1">
                <a:solidFill>
                  <a:srgbClr val="202020"/>
                </a:solidFill>
                <a:latin typeface="Helvetica Neue"/>
                <a:cs typeface="Tahoma"/>
              </a:rPr>
              <a:t> - </a:t>
            </a:r>
            <a:r>
              <a:rPr dirty="0" sz="1050" spc="-20" b="1">
                <a:solidFill>
                  <a:srgbClr val="202020"/>
                </a:solidFill>
                <a:latin typeface="Helvetica Neue"/>
                <a:cs typeface="Tahoma"/>
              </a:rPr>
              <a:t>News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1984036" y="6521450"/>
            <a:ext cx="2619375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820" algn="l"/>
                <a:tab pos="409575" algn="l"/>
                <a:tab pos="608330" algn="l"/>
                <a:tab pos="807085" algn="l"/>
                <a:tab pos="1005840" algn="l"/>
                <a:tab pos="1204595" algn="l"/>
                <a:tab pos="1402715" algn="l"/>
                <a:tab pos="1601470" algn="l"/>
              </a:tabLst>
            </a:pP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1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2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3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4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5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6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7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</a:t>
            </a:r>
            <a:r>
              <a:rPr dirty="0" sz="900" spc="-50">
                <a:solidFill>
                  <a:srgbClr val="202020"/>
                </a:solidFill>
                <a:latin typeface="Helvetica Neue"/>
                <a:cs typeface="Trebuchet MS"/>
              </a:rPr>
              <a:t>8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	9</a:t>
            </a:r>
            <a:r>
              <a:rPr dirty="0" sz="900" spc="160">
                <a:solidFill>
                  <a:srgbClr val="202020"/>
                </a:solidFill>
                <a:latin typeface="Helvetica Neue"/>
                <a:cs typeface="Trebuchet MS"/>
              </a:rPr>
              <a:t> 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10</a:t>
            </a:r>
            <a:r>
              <a:rPr dirty="0" sz="900" spc="34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11</a:t>
            </a:r>
            <a:r>
              <a:rPr dirty="0" sz="900" spc="33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12</a:t>
            </a:r>
            <a:r>
              <a:rPr dirty="0" sz="900" spc="33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5">
                <a:solidFill>
                  <a:srgbClr val="202020"/>
                </a:solidFill>
                <a:latin typeface="Helvetica Neue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  <a:p>
            <a:pPr algn="ctr" marR="23495">
              <a:lnSpc>
                <a:spcPct val="100000"/>
              </a:lnSpc>
              <a:spcBef>
                <a:spcPts val="645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Mentions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0383092" y="4978400"/>
            <a:ext cx="14884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Deniliquin</a:t>
            </a:r>
            <a:r>
              <a:rPr dirty="0" sz="900" spc="-3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Pastoral</a:t>
            </a:r>
            <a:r>
              <a:rPr dirty="0" sz="900" spc="-3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Time…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Trebuchet MS"/>
              <a:cs typeface="Trebuchet MS"/>
            </a:endParaRPr>
          </a:p>
          <a:p>
            <a:pPr marL="44450">
              <a:lnSpc>
                <a:spcPct val="100000"/>
              </a:lnSpc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Shepparton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News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40">
                <a:solidFill>
                  <a:srgbClr val="202020"/>
                </a:solidFill>
                <a:latin typeface="Helvetica Neue"/>
                <a:cs typeface="Trebuchet MS"/>
              </a:rPr>
              <a:t>(…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0404375" y="5597525"/>
            <a:ext cx="1466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The</a:t>
            </a:r>
            <a:r>
              <a:rPr dirty="0" sz="900" spc="-4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Riverine</a:t>
            </a:r>
            <a:r>
              <a:rPr dirty="0" sz="900" spc="-3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Herald</a:t>
            </a:r>
            <a:r>
              <a:rPr dirty="0" sz="900" spc="-3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0389492" y="5902325"/>
            <a:ext cx="1482090" cy="53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Seymour</a:t>
            </a:r>
            <a:r>
              <a:rPr dirty="0" sz="900" spc="6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Telegraph</a:t>
            </a:r>
            <a:r>
              <a:rPr dirty="0" sz="900" spc="7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20">
                <a:solidFill>
                  <a:srgbClr val="202020"/>
                </a:solidFill>
                <a:latin typeface="Helvetica Neue"/>
                <a:cs typeface="Trebuchet MS"/>
              </a:rPr>
              <a:t>(Lic…</a:t>
            </a:r>
            <a:endParaRPr sz="900">
              <a:latin typeface="Trebuchet MS"/>
              <a:cs typeface="Trebuchet MS"/>
            </a:endParaRPr>
          </a:p>
          <a:p>
            <a:pPr marL="251460" marR="5080" indent="-239395">
              <a:lnSpc>
                <a:spcPct val="104200"/>
              </a:lnSpc>
              <a:spcBef>
                <a:spcPts val="675"/>
              </a:spcBef>
            </a:pP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Cobram</a:t>
            </a:r>
            <a:r>
              <a:rPr dirty="0" sz="900" spc="2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Courier</a:t>
            </a:r>
            <a:r>
              <a:rPr dirty="0" sz="900" spc="2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(Licensed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by</a:t>
            </a:r>
            <a:r>
              <a:rPr dirty="0" sz="900" spc="5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>
                <a:solidFill>
                  <a:srgbClr val="202020"/>
                </a:solidFill>
                <a:latin typeface="Helvetica Neue"/>
                <a:cs typeface="Trebuchet MS"/>
              </a:rPr>
              <a:t>Copyright</a:t>
            </a:r>
            <a:r>
              <a:rPr dirty="0" sz="900" spc="10">
                <a:solidFill>
                  <a:srgbClr val="202020"/>
                </a:solidFill>
                <a:latin typeface="Helvetica Neue"/>
                <a:cs typeface="Trebuchet MS"/>
              </a:rPr>
              <a:t> </a:t>
            </a:r>
            <a:r>
              <a:rPr dirty="0" sz="900" spc="-10">
                <a:solidFill>
                  <a:srgbClr val="202020"/>
                </a:solidFill>
                <a:latin typeface="Helvetica Neue"/>
                <a:cs typeface="Trebuchet MS"/>
              </a:rPr>
              <a:t>Agency)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2024-12-12T13:11:43Z</dcterms:created>
  <dcterms:modified xsi:type="dcterms:W3CDTF">2024-12-12T13:11:43Z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2024-12-12T00:00:00Z</vt:filetime>
  </property>
  <property fmtid="{D5CDD505-2E9C-101B-9397-08002B2CF9AE}" pid="5" name="Producer">
    <vt:lpwstr>pdf-merger-js</vt:lpwstr>
  </property>
</Properties>
</file>