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5227300" cy="7696200"/>
  <p:notesSz cx="15227300" cy="76962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198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2523" y="2385822"/>
            <a:ext cx="12948603" cy="16162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85047" y="4309872"/>
            <a:ext cx="10663555" cy="1924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1682" y="1770126"/>
            <a:ext cx="6626638" cy="5079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45329" y="1770126"/>
            <a:ext cx="6626638" cy="5079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29610" y="328612"/>
            <a:ext cx="6591300" cy="7200900"/>
          </a:xfrm>
          <a:custGeom>
            <a:avLst/>
            <a:gdLst/>
            <a:ahLst/>
            <a:cxnLst/>
            <a:rect l="l" t="t" r="r" b="b"/>
            <a:pathLst>
              <a:path w="6591300" h="7200900">
                <a:moveTo>
                  <a:pt x="0" y="7167561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90"/>
                </a:lnTo>
                <a:lnTo>
                  <a:pt x="9764" y="9764"/>
                </a:lnTo>
                <a:lnTo>
                  <a:pt x="12889" y="6638"/>
                </a:lnTo>
                <a:lnTo>
                  <a:pt x="16494" y="4229"/>
                </a:lnTo>
                <a:lnTo>
                  <a:pt x="20579" y="2537"/>
                </a:lnTo>
                <a:lnTo>
                  <a:pt x="24663" y="845"/>
                </a:lnTo>
                <a:lnTo>
                  <a:pt x="28916" y="0"/>
                </a:lnTo>
                <a:lnTo>
                  <a:pt x="33338" y="0"/>
                </a:lnTo>
                <a:lnTo>
                  <a:pt x="6557962" y="0"/>
                </a:lnTo>
                <a:lnTo>
                  <a:pt x="6562382" y="0"/>
                </a:lnTo>
                <a:lnTo>
                  <a:pt x="6566634" y="845"/>
                </a:lnTo>
                <a:lnTo>
                  <a:pt x="6570717" y="2537"/>
                </a:lnTo>
                <a:lnTo>
                  <a:pt x="6574802" y="4229"/>
                </a:lnTo>
                <a:lnTo>
                  <a:pt x="6578407" y="6638"/>
                </a:lnTo>
                <a:lnTo>
                  <a:pt x="6591300" y="33337"/>
                </a:lnTo>
                <a:lnTo>
                  <a:pt x="6591300" y="7167561"/>
                </a:lnTo>
                <a:lnTo>
                  <a:pt x="6570717" y="7198360"/>
                </a:lnTo>
                <a:lnTo>
                  <a:pt x="6566634" y="7200052"/>
                </a:lnTo>
                <a:lnTo>
                  <a:pt x="6562382" y="7200898"/>
                </a:lnTo>
                <a:lnTo>
                  <a:pt x="6557962" y="7200899"/>
                </a:lnTo>
                <a:lnTo>
                  <a:pt x="33338" y="7200899"/>
                </a:lnTo>
                <a:lnTo>
                  <a:pt x="28916" y="7200898"/>
                </a:lnTo>
                <a:lnTo>
                  <a:pt x="24663" y="7200052"/>
                </a:lnTo>
                <a:lnTo>
                  <a:pt x="20579" y="7198360"/>
                </a:lnTo>
                <a:lnTo>
                  <a:pt x="16494" y="7196668"/>
                </a:lnTo>
                <a:lnTo>
                  <a:pt x="12889" y="7194260"/>
                </a:lnTo>
                <a:lnTo>
                  <a:pt x="9764" y="7191134"/>
                </a:lnTo>
                <a:lnTo>
                  <a:pt x="6638" y="7188008"/>
                </a:lnTo>
                <a:lnTo>
                  <a:pt x="4229" y="7184402"/>
                </a:lnTo>
                <a:lnTo>
                  <a:pt x="2537" y="7180318"/>
                </a:lnTo>
                <a:lnTo>
                  <a:pt x="845" y="7176234"/>
                </a:lnTo>
                <a:lnTo>
                  <a:pt x="0" y="7171982"/>
                </a:lnTo>
                <a:lnTo>
                  <a:pt x="0" y="7167561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5531" y="1025525"/>
            <a:ext cx="6384290" cy="825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1682" y="1770126"/>
            <a:ext cx="13710285" cy="5079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79441" y="7157466"/>
            <a:ext cx="4874768" cy="38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1682" y="7157466"/>
            <a:ext cx="3503739" cy="38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68228" y="7157466"/>
            <a:ext cx="3503739" cy="384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hyperlink" Target="https://www.nationaltribune.com.au/one-year-on-restoring-our-rivers-act-revives-hope-for-a-healthier-murray-darling/" TargetMode="External"/><Relationship Id="rId39" Type="http://schemas.openxmlformats.org/officeDocument/2006/relationships/image" Target="../media/image27.png"/><Relationship Id="rId21" Type="http://schemas.openxmlformats.org/officeDocument/2006/relationships/hyperlink" Target="https://www.sheppnews.com.au/water/debate-rises-over-buybacks/" TargetMode="External"/><Relationship Id="rId34" Type="http://schemas.openxmlformats.org/officeDocument/2006/relationships/image" Target="../media/image24.png"/><Relationship Id="rId42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hyperlink" Target="https://theconversation.com/a-13-billion-30-year-flop-landmark-study-reveals-stark-failure-to-halt-murray-darling-river-decline-244296" TargetMode="External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hyperlink" Target="https://insidewater.com.au/tanya-plibersek-on-water-in-australia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openxmlformats.org/officeDocument/2006/relationships/image" Target="../media/image23.png"/><Relationship Id="rId37" Type="http://schemas.openxmlformats.org/officeDocument/2006/relationships/image" Target="../media/image26.png"/><Relationship Id="rId40" Type="http://schemas.openxmlformats.org/officeDocument/2006/relationships/hyperlink" Target="https://transition.meltwater.com/paywall/redirect/yHUnzRKg4idssPpYFfsOwNzqmRM?keywords=National%20Irrigators%20Council&amp;cid=38893069-1541-4b64-963a-049fadc9e4ce&amp;productType=ua-dashboard-export" TargetMode="External"/><Relationship Id="rId5" Type="http://schemas.openxmlformats.org/officeDocument/2006/relationships/hyperlink" Target="https://www.abc.net.au/news/2024-11-28/eastern-australia-multi-day-thunderstorms-floods-hail-winds/104653346" TargetMode="External"/><Relationship Id="rId15" Type="http://schemas.openxmlformats.org/officeDocument/2006/relationships/image" Target="../media/image12.png"/><Relationship Id="rId23" Type="http://schemas.openxmlformats.org/officeDocument/2006/relationships/hyperlink" Target="https://thedailyaus.com.au/stories/australias-2024-spring-was-the-hottest-on-record/" TargetMode="External"/><Relationship Id="rId28" Type="http://schemas.openxmlformats.org/officeDocument/2006/relationships/image" Target="../media/image20.png"/><Relationship Id="rId36" Type="http://schemas.openxmlformats.org/officeDocument/2006/relationships/hyperlink" Target="https://www.sheppnews.com.au/news/pay-cap-director-appointments-approved/" TargetMode="External"/><Relationship Id="rId10" Type="http://schemas.openxmlformats.org/officeDocument/2006/relationships/image" Target="../media/image9.png"/><Relationship Id="rId19" Type="http://schemas.openxmlformats.org/officeDocument/2006/relationships/hyperlink" Target="https://www.aspistrategist.org.au/avoiding-downstream-consequences-australias-role-in-promoting-water-security-in-the-middle-east/" TargetMode="External"/><Relationship Id="rId31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hyperlink" Target="https://www.abc.net.au/listen/programs/news-specials/scientists-assess-murray-darling-river-system/104671272" TargetMode="External"/><Relationship Id="rId14" Type="http://schemas.openxmlformats.org/officeDocument/2006/relationships/hyperlink" Target="https://au.news.yahoo.com/water-quality-decreasing-largest-river-163000501.html" TargetMode="External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hyperlink" Target="https://www.weeklytimesnow.com.au/news/water/basin-plan-fails-to-curb-fish-kills-and-boost-flows/news-story/bdd4d4ed8200009ebe70e461ce29791b" TargetMode="External"/><Relationship Id="rId35" Type="http://schemas.openxmlformats.org/officeDocument/2006/relationships/image" Target="../media/image25.png"/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12" Type="http://schemas.openxmlformats.org/officeDocument/2006/relationships/hyperlink" Target="https://www.abc.net.au/news/2024-12-02/murray-darling-basin-plan-failing-river-health-wentworth-group/104663684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hyperlink" Target="https://www.sheppnews.com.au/news/easement-not-land-purchase-says-nsw/" TargetMode="External"/><Relationship Id="rId38" Type="http://schemas.openxmlformats.org/officeDocument/2006/relationships/hyperlink" Target="https://www.sheppnews.com.au/water/water-group-encouraged-by-mdba-talk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7165" y="420823"/>
            <a:ext cx="1170305" cy="4667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200" b="1" spc="-60" dirty="0">
                <a:latin typeface="Helvetica Neue"/>
                <a:cs typeface="Tahoma"/>
              </a:rPr>
              <a:t>Top</a:t>
            </a:r>
            <a:r>
              <a:rPr sz="1200" b="1" spc="-15" dirty="0">
                <a:latin typeface="Helvetica Neue"/>
                <a:cs typeface="Tahoma"/>
              </a:rPr>
              <a:t> </a:t>
            </a:r>
            <a:r>
              <a:rPr sz="1200" b="1" spc="-25" dirty="0">
                <a:latin typeface="Helvetica Neue"/>
                <a:cs typeface="Tahoma"/>
              </a:rPr>
              <a:t>Keywords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05875" y="2305050"/>
            <a:ext cx="5657849" cy="37433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5531" y="1025525"/>
            <a:ext cx="6955790" cy="825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latin typeface="Helvetica Neue"/>
              </a:rPr>
              <a:t>Weekly</a:t>
            </a:r>
            <a:r>
              <a:rPr spc="-225" dirty="0">
                <a:latin typeface="Helvetica Neue"/>
              </a:rPr>
              <a:t> </a:t>
            </a:r>
            <a:r>
              <a:rPr spc="125" dirty="0">
                <a:latin typeface="Helvetica Neue"/>
              </a:rPr>
              <a:t>Media</a:t>
            </a:r>
            <a:r>
              <a:rPr spc="-220" dirty="0">
                <a:latin typeface="Helvetica Neue"/>
              </a:rPr>
              <a:t> </a:t>
            </a:r>
            <a:r>
              <a:rPr spc="-10" dirty="0">
                <a:latin typeface="Helvetica Neue"/>
              </a:rPr>
              <a:t>Report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2975" y="4019550"/>
            <a:ext cx="6572249" cy="28765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612" y="328612"/>
            <a:ext cx="4857750" cy="3514725"/>
          </a:xfrm>
          <a:custGeom>
            <a:avLst/>
            <a:gdLst/>
            <a:ahLst/>
            <a:cxnLst/>
            <a:rect l="l" t="t" r="r" b="b"/>
            <a:pathLst>
              <a:path w="4743450" h="3514725">
                <a:moveTo>
                  <a:pt x="0" y="3481387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90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7" y="0"/>
                </a:lnTo>
                <a:lnTo>
                  <a:pt x="4710112" y="0"/>
                </a:lnTo>
                <a:lnTo>
                  <a:pt x="4714532" y="0"/>
                </a:lnTo>
                <a:lnTo>
                  <a:pt x="4718785" y="845"/>
                </a:lnTo>
                <a:lnTo>
                  <a:pt x="4722869" y="2537"/>
                </a:lnTo>
                <a:lnTo>
                  <a:pt x="4726953" y="4229"/>
                </a:lnTo>
                <a:lnTo>
                  <a:pt x="4730559" y="6638"/>
                </a:lnTo>
                <a:lnTo>
                  <a:pt x="4733685" y="9764"/>
                </a:lnTo>
                <a:lnTo>
                  <a:pt x="4736811" y="12890"/>
                </a:lnTo>
                <a:lnTo>
                  <a:pt x="4739219" y="16495"/>
                </a:lnTo>
                <a:lnTo>
                  <a:pt x="4740911" y="20579"/>
                </a:lnTo>
                <a:lnTo>
                  <a:pt x="4742603" y="24664"/>
                </a:lnTo>
                <a:lnTo>
                  <a:pt x="4743449" y="28916"/>
                </a:lnTo>
                <a:lnTo>
                  <a:pt x="4743449" y="33337"/>
                </a:lnTo>
                <a:lnTo>
                  <a:pt x="4743449" y="3481387"/>
                </a:lnTo>
                <a:lnTo>
                  <a:pt x="4718785" y="3513878"/>
                </a:lnTo>
                <a:lnTo>
                  <a:pt x="4710112" y="3514724"/>
                </a:lnTo>
                <a:lnTo>
                  <a:pt x="33337" y="3514724"/>
                </a:lnTo>
                <a:lnTo>
                  <a:pt x="845" y="3490060"/>
                </a:lnTo>
                <a:lnTo>
                  <a:pt x="0" y="3485807"/>
                </a:lnTo>
                <a:lnTo>
                  <a:pt x="0" y="3481387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4975" y="420823"/>
            <a:ext cx="1206500" cy="4667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200" b="1" spc="-65" dirty="0">
                <a:latin typeface="Helvetica Neue"/>
                <a:cs typeface="Tahoma"/>
              </a:rPr>
              <a:t>Total</a:t>
            </a:r>
            <a:r>
              <a:rPr sz="1200" b="1" spc="-10" dirty="0">
                <a:latin typeface="Helvetica Neue"/>
                <a:cs typeface="Tahoma"/>
              </a:rPr>
              <a:t> </a:t>
            </a:r>
            <a:r>
              <a:rPr sz="1200" b="1" spc="-25" dirty="0">
                <a:latin typeface="Helvetica Neue"/>
                <a:cs typeface="Tahoma"/>
              </a:rPr>
              <a:t>Mentions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8331" y="2644775"/>
            <a:ext cx="8483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Mentions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8828" y="1787525"/>
            <a:ext cx="9874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25" dirty="0">
                <a:latin typeface="Helvetica Neue"/>
                <a:cs typeface="Tahoma"/>
              </a:rPr>
              <a:t>73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53036" y="328612"/>
            <a:ext cx="4857750" cy="3514725"/>
          </a:xfrm>
          <a:custGeom>
            <a:avLst/>
            <a:gdLst/>
            <a:ahLst/>
            <a:cxnLst/>
            <a:rect l="l" t="t" r="r" b="b"/>
            <a:pathLst>
              <a:path w="4743450" h="3514725">
                <a:moveTo>
                  <a:pt x="0" y="3481387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90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8" y="0"/>
                </a:lnTo>
                <a:lnTo>
                  <a:pt x="4710112" y="0"/>
                </a:lnTo>
                <a:lnTo>
                  <a:pt x="4714533" y="0"/>
                </a:lnTo>
                <a:lnTo>
                  <a:pt x="4718785" y="845"/>
                </a:lnTo>
                <a:lnTo>
                  <a:pt x="4740911" y="20579"/>
                </a:lnTo>
                <a:lnTo>
                  <a:pt x="4742603" y="24664"/>
                </a:lnTo>
                <a:lnTo>
                  <a:pt x="4743449" y="28916"/>
                </a:lnTo>
                <a:lnTo>
                  <a:pt x="4743450" y="33337"/>
                </a:lnTo>
                <a:lnTo>
                  <a:pt x="4743450" y="3481387"/>
                </a:lnTo>
                <a:lnTo>
                  <a:pt x="4718785" y="3513878"/>
                </a:lnTo>
                <a:lnTo>
                  <a:pt x="4710112" y="3514724"/>
                </a:lnTo>
                <a:lnTo>
                  <a:pt x="33338" y="3514724"/>
                </a:lnTo>
                <a:lnTo>
                  <a:pt x="845" y="3490060"/>
                </a:lnTo>
                <a:lnTo>
                  <a:pt x="0" y="3485807"/>
                </a:lnTo>
                <a:lnTo>
                  <a:pt x="0" y="3481387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251" y="420823"/>
            <a:ext cx="1039494" cy="4667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200" b="1" spc="-65" dirty="0">
                <a:latin typeface="Helvetica Neue"/>
                <a:cs typeface="Tahoma"/>
              </a:rPr>
              <a:t>Total</a:t>
            </a:r>
            <a:r>
              <a:rPr sz="1200" b="1" spc="-10" dirty="0">
                <a:latin typeface="Helvetica Neue"/>
                <a:cs typeface="Tahoma"/>
              </a:rPr>
              <a:t> Reach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2442" y="2644775"/>
            <a:ext cx="62928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Reach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54489" y="1787525"/>
            <a:ext cx="21647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315" dirty="0">
                <a:latin typeface="Helvetica Neue"/>
                <a:cs typeface="Tahoma"/>
              </a:rPr>
              <a:t>15.7</a:t>
            </a:r>
            <a:r>
              <a:rPr sz="4800" spc="-315" dirty="0">
                <a:latin typeface="Verdana"/>
                <a:cs typeface="Verdana"/>
              </a:rPr>
              <a:t>M</a:t>
            </a:r>
            <a:endParaRPr sz="48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77460" y="328612"/>
            <a:ext cx="4857750" cy="3514725"/>
          </a:xfrm>
          <a:custGeom>
            <a:avLst/>
            <a:gdLst/>
            <a:ahLst/>
            <a:cxnLst/>
            <a:rect l="l" t="t" r="r" b="b"/>
            <a:pathLst>
              <a:path w="4743450" h="3514725">
                <a:moveTo>
                  <a:pt x="1" y="3481387"/>
                </a:moveTo>
                <a:lnTo>
                  <a:pt x="1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8" y="16495"/>
                </a:lnTo>
                <a:lnTo>
                  <a:pt x="6637" y="12890"/>
                </a:lnTo>
                <a:lnTo>
                  <a:pt x="9764" y="9764"/>
                </a:lnTo>
                <a:lnTo>
                  <a:pt x="12889" y="6638"/>
                </a:lnTo>
                <a:lnTo>
                  <a:pt x="16495" y="4229"/>
                </a:lnTo>
                <a:lnTo>
                  <a:pt x="20580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8" y="0"/>
                </a:lnTo>
                <a:lnTo>
                  <a:pt x="4710113" y="0"/>
                </a:lnTo>
                <a:lnTo>
                  <a:pt x="4714532" y="0"/>
                </a:lnTo>
                <a:lnTo>
                  <a:pt x="4718784" y="845"/>
                </a:lnTo>
                <a:lnTo>
                  <a:pt x="4722868" y="2537"/>
                </a:lnTo>
                <a:lnTo>
                  <a:pt x="4726952" y="4229"/>
                </a:lnTo>
                <a:lnTo>
                  <a:pt x="4743450" y="33337"/>
                </a:lnTo>
                <a:lnTo>
                  <a:pt x="4743450" y="3481387"/>
                </a:lnTo>
                <a:lnTo>
                  <a:pt x="4722868" y="3512186"/>
                </a:lnTo>
                <a:lnTo>
                  <a:pt x="4718784" y="3513878"/>
                </a:lnTo>
                <a:lnTo>
                  <a:pt x="4714532" y="3514724"/>
                </a:lnTo>
                <a:lnTo>
                  <a:pt x="4710113" y="3514724"/>
                </a:lnTo>
                <a:lnTo>
                  <a:pt x="33338" y="3514724"/>
                </a:lnTo>
                <a:lnTo>
                  <a:pt x="9764" y="3504960"/>
                </a:lnTo>
                <a:lnTo>
                  <a:pt x="6637" y="3501834"/>
                </a:lnTo>
                <a:lnTo>
                  <a:pt x="4228" y="3498228"/>
                </a:lnTo>
                <a:lnTo>
                  <a:pt x="2537" y="3494144"/>
                </a:lnTo>
                <a:lnTo>
                  <a:pt x="845" y="3490060"/>
                </a:lnTo>
                <a:lnTo>
                  <a:pt x="0" y="3485807"/>
                </a:lnTo>
                <a:lnTo>
                  <a:pt x="1" y="3481387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283824" y="420823"/>
            <a:ext cx="2329180" cy="4667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200" b="1" spc="-65" dirty="0">
                <a:latin typeface="Helvetica Neue"/>
                <a:cs typeface="Tahoma"/>
              </a:rPr>
              <a:t>Total</a:t>
            </a:r>
            <a:r>
              <a:rPr sz="1200" b="1" spc="-25" dirty="0">
                <a:latin typeface="Helvetica Neue"/>
                <a:cs typeface="Tahoma"/>
              </a:rPr>
              <a:t> </a:t>
            </a:r>
            <a:r>
              <a:rPr sz="1200" b="1" spc="-40" dirty="0">
                <a:latin typeface="Helvetica Neue"/>
                <a:cs typeface="Tahoma"/>
              </a:rPr>
              <a:t>Potential</a:t>
            </a:r>
            <a:r>
              <a:rPr sz="1200" b="1" spc="-30" dirty="0">
                <a:latin typeface="Helvetica Neue"/>
                <a:cs typeface="Tahoma"/>
              </a:rPr>
              <a:t> </a:t>
            </a:r>
            <a:r>
              <a:rPr sz="1200" b="1" spc="-35" dirty="0">
                <a:latin typeface="Helvetica Neue"/>
                <a:cs typeface="Tahoma"/>
              </a:rPr>
              <a:t>Editorial</a:t>
            </a:r>
            <a:r>
              <a:rPr sz="1200" b="1" spc="-25" dirty="0">
                <a:latin typeface="Helvetica Neue"/>
                <a:cs typeface="Tahoma"/>
              </a:rPr>
              <a:t> </a:t>
            </a:r>
            <a:r>
              <a:rPr sz="1200" b="1" spc="-20" dirty="0">
                <a:latin typeface="Helvetica Neue"/>
                <a:cs typeface="Tahoma"/>
              </a:rPr>
              <a:t>Reach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246867" y="2644775"/>
            <a:ext cx="629284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Reach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78914" y="1787525"/>
            <a:ext cx="216471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315" dirty="0">
                <a:latin typeface="Helvetica Neue"/>
                <a:cs typeface="Tahoma"/>
              </a:rPr>
              <a:t>68.3</a:t>
            </a:r>
            <a:r>
              <a:rPr sz="4800" spc="-315" dirty="0">
                <a:latin typeface="Verdana"/>
                <a:cs typeface="Verdana"/>
              </a:rPr>
              <a:t>M</a:t>
            </a:r>
            <a:endParaRPr sz="48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8612" y="4024312"/>
            <a:ext cx="3629025" cy="3505200"/>
          </a:xfrm>
          <a:custGeom>
            <a:avLst/>
            <a:gdLst/>
            <a:ahLst/>
            <a:cxnLst/>
            <a:rect l="l" t="t" r="r" b="b"/>
            <a:pathLst>
              <a:path w="3514725" h="3505200">
                <a:moveTo>
                  <a:pt x="0" y="3471862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89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7" y="0"/>
                </a:lnTo>
                <a:lnTo>
                  <a:pt x="3481387" y="0"/>
                </a:lnTo>
                <a:lnTo>
                  <a:pt x="3485807" y="0"/>
                </a:lnTo>
                <a:lnTo>
                  <a:pt x="3490060" y="845"/>
                </a:lnTo>
                <a:lnTo>
                  <a:pt x="3514724" y="33337"/>
                </a:lnTo>
                <a:lnTo>
                  <a:pt x="3514724" y="3471862"/>
                </a:lnTo>
                <a:lnTo>
                  <a:pt x="3490060" y="3504352"/>
                </a:lnTo>
                <a:lnTo>
                  <a:pt x="3481387" y="3505199"/>
                </a:lnTo>
                <a:lnTo>
                  <a:pt x="33337" y="3505199"/>
                </a:lnTo>
                <a:lnTo>
                  <a:pt x="28916" y="3505199"/>
                </a:lnTo>
                <a:lnTo>
                  <a:pt x="24664" y="3504352"/>
                </a:lnTo>
                <a:lnTo>
                  <a:pt x="20579" y="3502660"/>
                </a:lnTo>
                <a:lnTo>
                  <a:pt x="16495" y="3500969"/>
                </a:lnTo>
                <a:lnTo>
                  <a:pt x="12890" y="3498560"/>
                </a:lnTo>
                <a:lnTo>
                  <a:pt x="9764" y="3495434"/>
                </a:lnTo>
                <a:lnTo>
                  <a:pt x="6638" y="3492308"/>
                </a:lnTo>
                <a:lnTo>
                  <a:pt x="4229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0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34975" y="4127409"/>
            <a:ext cx="1508760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25" dirty="0">
                <a:latin typeface="Helvetica Neue"/>
                <a:cs typeface="Tahoma"/>
              </a:rPr>
              <a:t>News</a:t>
            </a:r>
            <a:r>
              <a:rPr sz="1200" b="1" spc="-55" dirty="0">
                <a:latin typeface="Helvetica Neue"/>
                <a:cs typeface="Tahoma"/>
              </a:rPr>
              <a:t> </a:t>
            </a:r>
            <a:r>
              <a:rPr sz="1200" b="1" spc="-30" dirty="0">
                <a:latin typeface="Helvetica Neue"/>
                <a:cs typeface="Tahoma"/>
              </a:rPr>
              <a:t>Engagement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86173" y="6340474"/>
            <a:ext cx="8483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Mentions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16670" y="5483224"/>
            <a:ext cx="9874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25" dirty="0">
                <a:latin typeface="Helvetica Neue"/>
                <a:cs typeface="Tahoma"/>
              </a:rPr>
              <a:t>20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24311" y="4024312"/>
            <a:ext cx="3629025" cy="3505200"/>
          </a:xfrm>
          <a:custGeom>
            <a:avLst/>
            <a:gdLst/>
            <a:ahLst/>
            <a:cxnLst/>
            <a:rect l="l" t="t" r="r" b="b"/>
            <a:pathLst>
              <a:path w="3514725" h="3505200">
                <a:moveTo>
                  <a:pt x="0" y="3471862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89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7" y="0"/>
                </a:lnTo>
                <a:lnTo>
                  <a:pt x="3481387" y="0"/>
                </a:lnTo>
                <a:lnTo>
                  <a:pt x="3485807" y="0"/>
                </a:lnTo>
                <a:lnTo>
                  <a:pt x="3490060" y="845"/>
                </a:lnTo>
                <a:lnTo>
                  <a:pt x="3512186" y="20579"/>
                </a:lnTo>
                <a:lnTo>
                  <a:pt x="3513878" y="24663"/>
                </a:lnTo>
                <a:lnTo>
                  <a:pt x="3514725" y="28916"/>
                </a:lnTo>
                <a:lnTo>
                  <a:pt x="3514725" y="33337"/>
                </a:lnTo>
                <a:lnTo>
                  <a:pt x="3514725" y="3471862"/>
                </a:lnTo>
                <a:lnTo>
                  <a:pt x="3514725" y="3476282"/>
                </a:lnTo>
                <a:lnTo>
                  <a:pt x="3513879" y="3480535"/>
                </a:lnTo>
                <a:lnTo>
                  <a:pt x="3512186" y="3484619"/>
                </a:lnTo>
                <a:lnTo>
                  <a:pt x="3510495" y="3488703"/>
                </a:lnTo>
                <a:lnTo>
                  <a:pt x="3494144" y="3502660"/>
                </a:lnTo>
                <a:lnTo>
                  <a:pt x="3490060" y="3504352"/>
                </a:lnTo>
                <a:lnTo>
                  <a:pt x="3485807" y="3505199"/>
                </a:lnTo>
                <a:lnTo>
                  <a:pt x="3481387" y="3505199"/>
                </a:lnTo>
                <a:lnTo>
                  <a:pt x="33337" y="3505199"/>
                </a:lnTo>
                <a:lnTo>
                  <a:pt x="9764" y="3495434"/>
                </a:lnTo>
                <a:lnTo>
                  <a:pt x="6638" y="3492308"/>
                </a:lnTo>
                <a:lnTo>
                  <a:pt x="4229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0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28293" y="4127409"/>
            <a:ext cx="1291590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dirty="0">
                <a:latin typeface="Helvetica Neue"/>
                <a:cs typeface="Tahoma"/>
              </a:rPr>
              <a:t>TV</a:t>
            </a:r>
            <a:r>
              <a:rPr sz="1200" b="1" spc="-85" dirty="0">
                <a:latin typeface="Helvetica Neue"/>
                <a:cs typeface="Tahoma"/>
              </a:rPr>
              <a:t> </a:t>
            </a:r>
            <a:r>
              <a:rPr sz="1200" b="1" spc="-30" dirty="0">
                <a:latin typeface="Helvetica Neue"/>
                <a:cs typeface="Tahoma"/>
              </a:rPr>
              <a:t>Engagement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82021" y="6340474"/>
            <a:ext cx="8483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Mentions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24301" y="5483224"/>
            <a:ext cx="5638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50" dirty="0">
                <a:latin typeface="Helvetica Neue"/>
                <a:cs typeface="Tahoma"/>
              </a:rPr>
              <a:t>1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20011" y="4024312"/>
            <a:ext cx="3619500" cy="3505200"/>
          </a:xfrm>
          <a:custGeom>
            <a:avLst/>
            <a:gdLst/>
            <a:ahLst/>
            <a:cxnLst/>
            <a:rect l="l" t="t" r="r" b="b"/>
            <a:pathLst>
              <a:path w="3505200" h="3505200">
                <a:moveTo>
                  <a:pt x="0" y="3471862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8" y="16495"/>
                </a:lnTo>
                <a:lnTo>
                  <a:pt x="6637" y="12889"/>
                </a:lnTo>
                <a:lnTo>
                  <a:pt x="9763" y="9764"/>
                </a:lnTo>
                <a:lnTo>
                  <a:pt x="12889" y="6638"/>
                </a:lnTo>
                <a:lnTo>
                  <a:pt x="16494" y="4229"/>
                </a:lnTo>
                <a:lnTo>
                  <a:pt x="20578" y="2537"/>
                </a:lnTo>
                <a:lnTo>
                  <a:pt x="24662" y="845"/>
                </a:lnTo>
                <a:lnTo>
                  <a:pt x="28916" y="0"/>
                </a:lnTo>
                <a:lnTo>
                  <a:pt x="33337" y="0"/>
                </a:lnTo>
                <a:lnTo>
                  <a:pt x="3471862" y="0"/>
                </a:lnTo>
                <a:lnTo>
                  <a:pt x="3476282" y="0"/>
                </a:lnTo>
                <a:lnTo>
                  <a:pt x="3480534" y="845"/>
                </a:lnTo>
                <a:lnTo>
                  <a:pt x="3505199" y="33337"/>
                </a:lnTo>
                <a:lnTo>
                  <a:pt x="3505199" y="3471862"/>
                </a:lnTo>
                <a:lnTo>
                  <a:pt x="3484618" y="3502660"/>
                </a:lnTo>
                <a:lnTo>
                  <a:pt x="3480534" y="3504352"/>
                </a:lnTo>
                <a:lnTo>
                  <a:pt x="3476282" y="3505199"/>
                </a:lnTo>
                <a:lnTo>
                  <a:pt x="3471862" y="3505199"/>
                </a:lnTo>
                <a:lnTo>
                  <a:pt x="33337" y="3505199"/>
                </a:lnTo>
                <a:lnTo>
                  <a:pt x="28916" y="3505199"/>
                </a:lnTo>
                <a:lnTo>
                  <a:pt x="24662" y="3504352"/>
                </a:lnTo>
                <a:lnTo>
                  <a:pt x="20578" y="3502660"/>
                </a:lnTo>
                <a:lnTo>
                  <a:pt x="16494" y="3500969"/>
                </a:lnTo>
                <a:lnTo>
                  <a:pt x="12889" y="3498560"/>
                </a:lnTo>
                <a:lnTo>
                  <a:pt x="9763" y="3495434"/>
                </a:lnTo>
                <a:lnTo>
                  <a:pt x="6637" y="3492308"/>
                </a:lnTo>
                <a:lnTo>
                  <a:pt x="4228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0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821612" y="4127409"/>
            <a:ext cx="1548130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10" dirty="0">
                <a:latin typeface="Helvetica Neue"/>
                <a:cs typeface="Tahoma"/>
              </a:rPr>
              <a:t>Social</a:t>
            </a:r>
            <a:r>
              <a:rPr sz="1200" b="1" spc="-40" dirty="0">
                <a:latin typeface="Helvetica Neue"/>
                <a:cs typeface="Tahoma"/>
              </a:rPr>
              <a:t> </a:t>
            </a:r>
            <a:r>
              <a:rPr sz="1200" b="1" spc="-30" dirty="0">
                <a:latin typeface="Helvetica Neue"/>
                <a:cs typeface="Tahoma"/>
              </a:rPr>
              <a:t>Engagement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077721" y="6340474"/>
            <a:ext cx="8483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Mentions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20001" y="5483224"/>
            <a:ext cx="5638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50" dirty="0">
                <a:latin typeface="Helvetica Neue"/>
                <a:cs typeface="Tahoma"/>
              </a:rPr>
              <a:t>0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406185" y="4024312"/>
            <a:ext cx="3629025" cy="3505200"/>
          </a:xfrm>
          <a:custGeom>
            <a:avLst/>
            <a:gdLst/>
            <a:ahLst/>
            <a:cxnLst/>
            <a:rect l="l" t="t" r="r" b="b"/>
            <a:pathLst>
              <a:path w="3514725" h="3505200">
                <a:moveTo>
                  <a:pt x="1" y="3471862"/>
                </a:moveTo>
                <a:lnTo>
                  <a:pt x="1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8" y="16495"/>
                </a:lnTo>
                <a:lnTo>
                  <a:pt x="6637" y="12889"/>
                </a:lnTo>
                <a:lnTo>
                  <a:pt x="9764" y="9764"/>
                </a:lnTo>
                <a:lnTo>
                  <a:pt x="12889" y="6638"/>
                </a:lnTo>
                <a:lnTo>
                  <a:pt x="16495" y="4229"/>
                </a:lnTo>
                <a:lnTo>
                  <a:pt x="20580" y="2537"/>
                </a:lnTo>
                <a:lnTo>
                  <a:pt x="24663" y="845"/>
                </a:lnTo>
                <a:lnTo>
                  <a:pt x="28916" y="0"/>
                </a:lnTo>
                <a:lnTo>
                  <a:pt x="33338" y="0"/>
                </a:lnTo>
                <a:lnTo>
                  <a:pt x="3481388" y="0"/>
                </a:lnTo>
                <a:lnTo>
                  <a:pt x="3485807" y="0"/>
                </a:lnTo>
                <a:lnTo>
                  <a:pt x="3490059" y="845"/>
                </a:lnTo>
                <a:lnTo>
                  <a:pt x="3514725" y="33337"/>
                </a:lnTo>
                <a:lnTo>
                  <a:pt x="3514725" y="3471862"/>
                </a:lnTo>
                <a:lnTo>
                  <a:pt x="3494143" y="3502660"/>
                </a:lnTo>
                <a:lnTo>
                  <a:pt x="3490059" y="3504352"/>
                </a:lnTo>
                <a:lnTo>
                  <a:pt x="3485807" y="3505199"/>
                </a:lnTo>
                <a:lnTo>
                  <a:pt x="3481388" y="3505199"/>
                </a:lnTo>
                <a:lnTo>
                  <a:pt x="33338" y="3505199"/>
                </a:lnTo>
                <a:lnTo>
                  <a:pt x="28916" y="3505199"/>
                </a:lnTo>
                <a:lnTo>
                  <a:pt x="24663" y="3504352"/>
                </a:lnTo>
                <a:lnTo>
                  <a:pt x="20580" y="3502660"/>
                </a:lnTo>
                <a:lnTo>
                  <a:pt x="16495" y="3500969"/>
                </a:lnTo>
                <a:lnTo>
                  <a:pt x="12889" y="3498560"/>
                </a:lnTo>
                <a:lnTo>
                  <a:pt x="9764" y="3495434"/>
                </a:lnTo>
                <a:lnTo>
                  <a:pt x="6637" y="3492308"/>
                </a:lnTo>
                <a:lnTo>
                  <a:pt x="4228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1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1514930" y="4127409"/>
            <a:ext cx="1525270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20" dirty="0">
                <a:latin typeface="Helvetica Neue"/>
                <a:cs typeface="Tahoma"/>
              </a:rPr>
              <a:t>Radio</a:t>
            </a:r>
            <a:r>
              <a:rPr sz="1200" b="1" spc="-45" dirty="0">
                <a:latin typeface="Helvetica Neue"/>
                <a:cs typeface="Tahoma"/>
              </a:rPr>
              <a:t> </a:t>
            </a:r>
            <a:r>
              <a:rPr sz="1200" b="1" spc="-30" dirty="0">
                <a:latin typeface="Helvetica Neue"/>
                <a:cs typeface="Tahoma"/>
              </a:rPr>
              <a:t>Engagement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63747" y="6340474"/>
            <a:ext cx="8483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latin typeface="Helvetica Neue"/>
                <a:cs typeface="Trebuchet MS"/>
              </a:rPr>
              <a:t>Mentions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694244" y="5483224"/>
            <a:ext cx="9874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25" dirty="0">
                <a:latin typeface="Helvetica Neue"/>
                <a:cs typeface="Tahoma"/>
              </a:rPr>
              <a:t>52</a:t>
            </a:r>
            <a:endParaRPr sz="6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8612" y="328612"/>
            <a:ext cx="14706600" cy="7200900"/>
          </a:xfrm>
          <a:custGeom>
            <a:avLst/>
            <a:gdLst/>
            <a:ahLst/>
            <a:cxnLst/>
            <a:rect l="l" t="t" r="r" b="b"/>
            <a:pathLst>
              <a:path w="14592300" h="7200900">
                <a:moveTo>
                  <a:pt x="0" y="7167561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90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7" y="0"/>
                </a:lnTo>
                <a:lnTo>
                  <a:pt x="14558961" y="0"/>
                </a:lnTo>
                <a:lnTo>
                  <a:pt x="14563380" y="0"/>
                </a:lnTo>
                <a:lnTo>
                  <a:pt x="14567632" y="845"/>
                </a:lnTo>
                <a:lnTo>
                  <a:pt x="14571716" y="2537"/>
                </a:lnTo>
                <a:lnTo>
                  <a:pt x="14575801" y="4229"/>
                </a:lnTo>
                <a:lnTo>
                  <a:pt x="14592298" y="33337"/>
                </a:lnTo>
                <a:lnTo>
                  <a:pt x="14592298" y="7167561"/>
                </a:lnTo>
                <a:lnTo>
                  <a:pt x="14571716" y="7198360"/>
                </a:lnTo>
                <a:lnTo>
                  <a:pt x="14567632" y="7200052"/>
                </a:lnTo>
                <a:lnTo>
                  <a:pt x="14563380" y="7200898"/>
                </a:lnTo>
                <a:lnTo>
                  <a:pt x="14558961" y="7200899"/>
                </a:lnTo>
                <a:lnTo>
                  <a:pt x="33337" y="7200899"/>
                </a:lnTo>
                <a:lnTo>
                  <a:pt x="28916" y="7200898"/>
                </a:lnTo>
                <a:lnTo>
                  <a:pt x="24664" y="7200052"/>
                </a:lnTo>
                <a:lnTo>
                  <a:pt x="20579" y="7198360"/>
                </a:lnTo>
                <a:lnTo>
                  <a:pt x="16495" y="7196668"/>
                </a:lnTo>
                <a:lnTo>
                  <a:pt x="12890" y="7194260"/>
                </a:lnTo>
                <a:lnTo>
                  <a:pt x="9764" y="7191134"/>
                </a:lnTo>
                <a:lnTo>
                  <a:pt x="6638" y="7188008"/>
                </a:lnTo>
                <a:lnTo>
                  <a:pt x="4229" y="7184402"/>
                </a:lnTo>
                <a:lnTo>
                  <a:pt x="2537" y="7180318"/>
                </a:lnTo>
                <a:lnTo>
                  <a:pt x="845" y="7176234"/>
                </a:lnTo>
                <a:lnTo>
                  <a:pt x="0" y="7171982"/>
                </a:lnTo>
                <a:lnTo>
                  <a:pt x="0" y="7167561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34975" y="473075"/>
            <a:ext cx="1703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30" dirty="0">
                <a:latin typeface="Helvetica Neue"/>
                <a:cs typeface="Tahoma"/>
              </a:rPr>
              <a:t>Highest</a:t>
            </a:r>
            <a:r>
              <a:rPr sz="1200" b="1" spc="-40" dirty="0">
                <a:latin typeface="Helvetica Neue"/>
                <a:cs typeface="Tahoma"/>
              </a:rPr>
              <a:t> </a:t>
            </a:r>
            <a:r>
              <a:rPr sz="1200" b="1" spc="-35" dirty="0">
                <a:latin typeface="Helvetica Neue"/>
                <a:cs typeface="Tahoma"/>
              </a:rPr>
              <a:t>news </a:t>
            </a:r>
            <a:r>
              <a:rPr sz="1200" b="1" spc="-20" dirty="0">
                <a:latin typeface="Helvetica Neue"/>
                <a:cs typeface="Tahoma"/>
              </a:rPr>
              <a:t>articles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2437" y="938212"/>
            <a:ext cx="2876550" cy="2638425"/>
          </a:xfrm>
          <a:custGeom>
            <a:avLst/>
            <a:gdLst/>
            <a:ahLst/>
            <a:cxnLst/>
            <a:rect l="l" t="t" r="r" b="b"/>
            <a:pathLst>
              <a:path w="2762250" h="2638425">
                <a:moveTo>
                  <a:pt x="0" y="2605087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8916" y="0"/>
                </a:lnTo>
                <a:lnTo>
                  <a:pt x="33337" y="0"/>
                </a:lnTo>
                <a:lnTo>
                  <a:pt x="2728912" y="0"/>
                </a:lnTo>
                <a:lnTo>
                  <a:pt x="2733332" y="0"/>
                </a:lnTo>
                <a:lnTo>
                  <a:pt x="2737585" y="845"/>
                </a:lnTo>
                <a:lnTo>
                  <a:pt x="2762249" y="33337"/>
                </a:lnTo>
                <a:lnTo>
                  <a:pt x="2762249" y="2605087"/>
                </a:lnTo>
                <a:lnTo>
                  <a:pt x="2737585" y="2637578"/>
                </a:lnTo>
                <a:lnTo>
                  <a:pt x="2728912" y="2638424"/>
                </a:lnTo>
                <a:lnTo>
                  <a:pt x="33337" y="2638424"/>
                </a:lnTo>
                <a:lnTo>
                  <a:pt x="845" y="2613760"/>
                </a:lnTo>
                <a:lnTo>
                  <a:pt x="0" y="2609507"/>
                </a:lnTo>
                <a:lnTo>
                  <a:pt x="0" y="2605087"/>
                </a:lnTo>
              </a:path>
            </a:pathLst>
          </a:custGeom>
          <a:ln w="9524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0700" y="3263900"/>
            <a:ext cx="17233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5" dirty="0">
                <a:solidFill>
                  <a:srgbClr val="595959"/>
                </a:solidFill>
                <a:latin typeface="Helvetica Neue"/>
                <a:cs typeface="Tahoma"/>
              </a:rPr>
              <a:t>14.4M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0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44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057524" y="933449"/>
            <a:ext cx="3057525" cy="2647950"/>
            <a:chOff x="3057524" y="933449"/>
            <a:chExt cx="3057525" cy="26479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7524" y="3314699"/>
              <a:ext cx="76200" cy="761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57561" y="938212"/>
              <a:ext cx="2752725" cy="2638425"/>
            </a:xfrm>
            <a:custGeom>
              <a:avLst/>
              <a:gdLst/>
              <a:ahLst/>
              <a:cxnLst/>
              <a:rect l="l" t="t" r="r" b="b"/>
              <a:pathLst>
                <a:path w="2752725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4"/>
                  </a:lnTo>
                  <a:lnTo>
                    <a:pt x="2537" y="20579"/>
                  </a:lnTo>
                  <a:lnTo>
                    <a:pt x="4229" y="16495"/>
                  </a:lnTo>
                  <a:lnTo>
                    <a:pt x="6638" y="12890"/>
                  </a:lnTo>
                  <a:lnTo>
                    <a:pt x="9764" y="9764"/>
                  </a:lnTo>
                  <a:lnTo>
                    <a:pt x="12890" y="6638"/>
                  </a:lnTo>
                  <a:lnTo>
                    <a:pt x="16495" y="4229"/>
                  </a:lnTo>
                  <a:lnTo>
                    <a:pt x="20579" y="2537"/>
                  </a:lnTo>
                  <a:lnTo>
                    <a:pt x="24664" y="845"/>
                  </a:lnTo>
                  <a:lnTo>
                    <a:pt x="28916" y="0"/>
                  </a:lnTo>
                  <a:lnTo>
                    <a:pt x="33337" y="0"/>
                  </a:lnTo>
                  <a:lnTo>
                    <a:pt x="2719387" y="0"/>
                  </a:lnTo>
                  <a:lnTo>
                    <a:pt x="2723807" y="0"/>
                  </a:lnTo>
                  <a:lnTo>
                    <a:pt x="2728060" y="845"/>
                  </a:lnTo>
                  <a:lnTo>
                    <a:pt x="2732144" y="2537"/>
                  </a:lnTo>
                  <a:lnTo>
                    <a:pt x="2736228" y="4229"/>
                  </a:lnTo>
                  <a:lnTo>
                    <a:pt x="2739834" y="6638"/>
                  </a:lnTo>
                  <a:lnTo>
                    <a:pt x="2742960" y="9764"/>
                  </a:lnTo>
                  <a:lnTo>
                    <a:pt x="2746086" y="12890"/>
                  </a:lnTo>
                  <a:lnTo>
                    <a:pt x="2752724" y="33337"/>
                  </a:lnTo>
                  <a:lnTo>
                    <a:pt x="2752724" y="2605087"/>
                  </a:lnTo>
                  <a:lnTo>
                    <a:pt x="2732144" y="2635886"/>
                  </a:lnTo>
                  <a:lnTo>
                    <a:pt x="2728060" y="2637578"/>
                  </a:lnTo>
                  <a:lnTo>
                    <a:pt x="2723807" y="2638424"/>
                  </a:lnTo>
                  <a:lnTo>
                    <a:pt x="2719387" y="2638424"/>
                  </a:lnTo>
                  <a:lnTo>
                    <a:pt x="33337" y="2638424"/>
                  </a:lnTo>
                  <a:lnTo>
                    <a:pt x="9764" y="2628660"/>
                  </a:lnTo>
                  <a:lnTo>
                    <a:pt x="6638" y="2625533"/>
                  </a:lnTo>
                  <a:lnTo>
                    <a:pt x="4229" y="2621928"/>
                  </a:lnTo>
                  <a:lnTo>
                    <a:pt x="2537" y="2617844"/>
                  </a:lnTo>
                  <a:lnTo>
                    <a:pt x="845" y="2613760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421955" y="3263900"/>
            <a:ext cx="16598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5" dirty="0">
                <a:solidFill>
                  <a:srgbClr val="595959"/>
                </a:solidFill>
                <a:latin typeface="Helvetica Neue"/>
                <a:cs typeface="Tahoma"/>
              </a:rPr>
              <a:t>14.4M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0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0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953124" y="933449"/>
            <a:ext cx="3067050" cy="2647950"/>
            <a:chOff x="5953124" y="933449"/>
            <a:chExt cx="3067050" cy="26479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3124" y="3314699"/>
              <a:ext cx="76199" cy="761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253161" y="938212"/>
              <a:ext cx="2762250" cy="2638425"/>
            </a:xfrm>
            <a:custGeom>
              <a:avLst/>
              <a:gdLst/>
              <a:ahLst/>
              <a:cxnLst/>
              <a:rect l="l" t="t" r="r" b="b"/>
              <a:pathLst>
                <a:path w="2762250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4"/>
                  </a:lnTo>
                  <a:lnTo>
                    <a:pt x="2537" y="20579"/>
                  </a:lnTo>
                  <a:lnTo>
                    <a:pt x="4229" y="16495"/>
                  </a:lnTo>
                  <a:lnTo>
                    <a:pt x="6638" y="12890"/>
                  </a:lnTo>
                  <a:lnTo>
                    <a:pt x="9764" y="9764"/>
                  </a:lnTo>
                  <a:lnTo>
                    <a:pt x="12890" y="6638"/>
                  </a:lnTo>
                  <a:lnTo>
                    <a:pt x="16496" y="4229"/>
                  </a:lnTo>
                  <a:lnTo>
                    <a:pt x="20580" y="2537"/>
                  </a:lnTo>
                  <a:lnTo>
                    <a:pt x="24664" y="845"/>
                  </a:lnTo>
                  <a:lnTo>
                    <a:pt x="28916" y="0"/>
                  </a:lnTo>
                  <a:lnTo>
                    <a:pt x="33338" y="0"/>
                  </a:lnTo>
                  <a:lnTo>
                    <a:pt x="2728912" y="0"/>
                  </a:lnTo>
                  <a:lnTo>
                    <a:pt x="2733332" y="0"/>
                  </a:lnTo>
                  <a:lnTo>
                    <a:pt x="2737585" y="845"/>
                  </a:lnTo>
                  <a:lnTo>
                    <a:pt x="2741669" y="2537"/>
                  </a:lnTo>
                  <a:lnTo>
                    <a:pt x="2745753" y="4229"/>
                  </a:lnTo>
                  <a:lnTo>
                    <a:pt x="2762250" y="33337"/>
                  </a:lnTo>
                  <a:lnTo>
                    <a:pt x="2762250" y="2605087"/>
                  </a:lnTo>
                  <a:lnTo>
                    <a:pt x="2741669" y="2635886"/>
                  </a:lnTo>
                  <a:lnTo>
                    <a:pt x="2737585" y="2637578"/>
                  </a:lnTo>
                  <a:lnTo>
                    <a:pt x="2733332" y="2638424"/>
                  </a:lnTo>
                  <a:lnTo>
                    <a:pt x="2728912" y="2638424"/>
                  </a:lnTo>
                  <a:lnTo>
                    <a:pt x="33338" y="2638424"/>
                  </a:lnTo>
                  <a:lnTo>
                    <a:pt x="2537" y="2617844"/>
                  </a:lnTo>
                  <a:lnTo>
                    <a:pt x="845" y="2613760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323210" y="3263900"/>
            <a:ext cx="16598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5" dirty="0">
                <a:solidFill>
                  <a:srgbClr val="595959"/>
                </a:solidFill>
                <a:latin typeface="Helvetica Neue"/>
                <a:cs typeface="Tahoma"/>
              </a:rPr>
              <a:t>14.4M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0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2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858248" y="933449"/>
            <a:ext cx="3057525" cy="2647950"/>
            <a:chOff x="8858248" y="933449"/>
            <a:chExt cx="3057525" cy="264795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8248" y="3314699"/>
              <a:ext cx="76200" cy="761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58285" y="938212"/>
              <a:ext cx="2752725" cy="2638425"/>
            </a:xfrm>
            <a:custGeom>
              <a:avLst/>
              <a:gdLst/>
              <a:ahLst/>
              <a:cxnLst/>
              <a:rect l="l" t="t" r="r" b="b"/>
              <a:pathLst>
                <a:path w="2752725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4"/>
                  </a:lnTo>
                  <a:lnTo>
                    <a:pt x="2537" y="20579"/>
                  </a:lnTo>
                  <a:lnTo>
                    <a:pt x="4228" y="16495"/>
                  </a:lnTo>
                  <a:lnTo>
                    <a:pt x="6637" y="12890"/>
                  </a:lnTo>
                  <a:lnTo>
                    <a:pt x="9764" y="9764"/>
                  </a:lnTo>
                  <a:lnTo>
                    <a:pt x="12890" y="6638"/>
                  </a:lnTo>
                  <a:lnTo>
                    <a:pt x="16495" y="4229"/>
                  </a:lnTo>
                  <a:lnTo>
                    <a:pt x="20579" y="2537"/>
                  </a:lnTo>
                  <a:lnTo>
                    <a:pt x="24663" y="845"/>
                  </a:lnTo>
                  <a:lnTo>
                    <a:pt x="28916" y="0"/>
                  </a:lnTo>
                  <a:lnTo>
                    <a:pt x="33338" y="0"/>
                  </a:lnTo>
                  <a:lnTo>
                    <a:pt x="2719387" y="0"/>
                  </a:lnTo>
                  <a:lnTo>
                    <a:pt x="2723807" y="0"/>
                  </a:lnTo>
                  <a:lnTo>
                    <a:pt x="2728059" y="845"/>
                  </a:lnTo>
                  <a:lnTo>
                    <a:pt x="2732143" y="2537"/>
                  </a:lnTo>
                  <a:lnTo>
                    <a:pt x="2736228" y="4229"/>
                  </a:lnTo>
                  <a:lnTo>
                    <a:pt x="2752725" y="33337"/>
                  </a:lnTo>
                  <a:lnTo>
                    <a:pt x="2752725" y="2605087"/>
                  </a:lnTo>
                  <a:lnTo>
                    <a:pt x="2732143" y="2635886"/>
                  </a:lnTo>
                  <a:lnTo>
                    <a:pt x="2728059" y="2637578"/>
                  </a:lnTo>
                  <a:lnTo>
                    <a:pt x="2723807" y="2638424"/>
                  </a:lnTo>
                  <a:lnTo>
                    <a:pt x="2719387" y="2638424"/>
                  </a:lnTo>
                  <a:lnTo>
                    <a:pt x="33338" y="2638424"/>
                  </a:lnTo>
                  <a:lnTo>
                    <a:pt x="28916" y="2638424"/>
                  </a:lnTo>
                  <a:lnTo>
                    <a:pt x="24663" y="2637578"/>
                  </a:lnTo>
                  <a:lnTo>
                    <a:pt x="20579" y="2635886"/>
                  </a:lnTo>
                  <a:lnTo>
                    <a:pt x="16495" y="2634194"/>
                  </a:lnTo>
                  <a:lnTo>
                    <a:pt x="12890" y="2631786"/>
                  </a:lnTo>
                  <a:lnTo>
                    <a:pt x="9764" y="2628660"/>
                  </a:lnTo>
                  <a:lnTo>
                    <a:pt x="6637" y="2625533"/>
                  </a:lnTo>
                  <a:lnTo>
                    <a:pt x="4228" y="2621928"/>
                  </a:lnTo>
                  <a:lnTo>
                    <a:pt x="2537" y="2617844"/>
                  </a:lnTo>
                  <a:lnTo>
                    <a:pt x="845" y="2613760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224615" y="3263900"/>
            <a:ext cx="16598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55" dirty="0">
                <a:solidFill>
                  <a:srgbClr val="595959"/>
                </a:solidFill>
                <a:latin typeface="Helvetica Neue"/>
                <a:cs typeface="Tahoma"/>
              </a:rPr>
              <a:t>1.58M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0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0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753847" y="933449"/>
            <a:ext cx="3053080" cy="2647950"/>
            <a:chOff x="11753847" y="933449"/>
            <a:chExt cx="3053080" cy="264795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847" y="3314699"/>
              <a:ext cx="76201" cy="761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053885" y="938212"/>
              <a:ext cx="2748280" cy="2638425"/>
            </a:xfrm>
            <a:custGeom>
              <a:avLst/>
              <a:gdLst/>
              <a:ahLst/>
              <a:cxnLst/>
              <a:rect l="l" t="t" r="r" b="b"/>
              <a:pathLst>
                <a:path w="2748280" h="2638425">
                  <a:moveTo>
                    <a:pt x="2747964" y="2632717"/>
                  </a:moveTo>
                  <a:lnTo>
                    <a:pt x="2728913" y="2638424"/>
                  </a:lnTo>
                  <a:lnTo>
                    <a:pt x="33338" y="2638424"/>
                  </a:lnTo>
                  <a:lnTo>
                    <a:pt x="846" y="2613760"/>
                  </a:lnTo>
                  <a:lnTo>
                    <a:pt x="0" y="2609507"/>
                  </a:lnTo>
                  <a:lnTo>
                    <a:pt x="1" y="2605087"/>
                  </a:lnTo>
                  <a:lnTo>
                    <a:pt x="1" y="33337"/>
                  </a:lnTo>
                  <a:lnTo>
                    <a:pt x="24663" y="845"/>
                  </a:lnTo>
                  <a:lnTo>
                    <a:pt x="28916" y="0"/>
                  </a:lnTo>
                  <a:lnTo>
                    <a:pt x="33338" y="0"/>
                  </a:lnTo>
                  <a:lnTo>
                    <a:pt x="2728135" y="0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125869" y="3263900"/>
            <a:ext cx="17176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70" dirty="0">
                <a:solidFill>
                  <a:srgbClr val="595959"/>
                </a:solidFill>
                <a:latin typeface="Helvetica Neue"/>
                <a:cs typeface="Tahoma"/>
              </a:rPr>
              <a:t>478k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1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105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7674" y="3314699"/>
            <a:ext cx="14287500" cy="3028950"/>
            <a:chOff x="447674" y="3314699"/>
            <a:chExt cx="14287500" cy="302895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8971" y="3314699"/>
              <a:ext cx="76201" cy="7619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2437" y="3700462"/>
              <a:ext cx="2762250" cy="2638425"/>
            </a:xfrm>
            <a:custGeom>
              <a:avLst/>
              <a:gdLst/>
              <a:ahLst/>
              <a:cxnLst/>
              <a:rect l="l" t="t" r="r" b="b"/>
              <a:pathLst>
                <a:path w="2762250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3"/>
                  </a:lnTo>
                  <a:lnTo>
                    <a:pt x="2537" y="20579"/>
                  </a:lnTo>
                  <a:lnTo>
                    <a:pt x="4229" y="16495"/>
                  </a:lnTo>
                  <a:lnTo>
                    <a:pt x="6638" y="12889"/>
                  </a:lnTo>
                  <a:lnTo>
                    <a:pt x="9764" y="9764"/>
                  </a:lnTo>
                  <a:lnTo>
                    <a:pt x="12890" y="6637"/>
                  </a:lnTo>
                  <a:lnTo>
                    <a:pt x="16495" y="4229"/>
                  </a:lnTo>
                  <a:lnTo>
                    <a:pt x="20579" y="2537"/>
                  </a:lnTo>
                  <a:lnTo>
                    <a:pt x="24664" y="845"/>
                  </a:lnTo>
                  <a:lnTo>
                    <a:pt x="28916" y="0"/>
                  </a:lnTo>
                  <a:lnTo>
                    <a:pt x="33337" y="0"/>
                  </a:lnTo>
                  <a:lnTo>
                    <a:pt x="2728912" y="0"/>
                  </a:lnTo>
                  <a:lnTo>
                    <a:pt x="2733332" y="0"/>
                  </a:lnTo>
                  <a:lnTo>
                    <a:pt x="2737585" y="845"/>
                  </a:lnTo>
                  <a:lnTo>
                    <a:pt x="2741669" y="2537"/>
                  </a:lnTo>
                  <a:lnTo>
                    <a:pt x="2745753" y="4229"/>
                  </a:lnTo>
                  <a:lnTo>
                    <a:pt x="2749358" y="6637"/>
                  </a:lnTo>
                  <a:lnTo>
                    <a:pt x="2752485" y="9764"/>
                  </a:lnTo>
                  <a:lnTo>
                    <a:pt x="2755610" y="12889"/>
                  </a:lnTo>
                  <a:lnTo>
                    <a:pt x="2762249" y="33337"/>
                  </a:lnTo>
                  <a:lnTo>
                    <a:pt x="2762249" y="2605087"/>
                  </a:lnTo>
                  <a:lnTo>
                    <a:pt x="2762249" y="2609507"/>
                  </a:lnTo>
                  <a:lnTo>
                    <a:pt x="2761403" y="2613759"/>
                  </a:lnTo>
                  <a:lnTo>
                    <a:pt x="2759711" y="2617843"/>
                  </a:lnTo>
                  <a:lnTo>
                    <a:pt x="2758019" y="2621928"/>
                  </a:lnTo>
                  <a:lnTo>
                    <a:pt x="2728912" y="2638424"/>
                  </a:lnTo>
                  <a:lnTo>
                    <a:pt x="33337" y="2638424"/>
                  </a:lnTo>
                  <a:lnTo>
                    <a:pt x="2537" y="2617843"/>
                  </a:lnTo>
                  <a:lnTo>
                    <a:pt x="845" y="2613759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20700" y="6026149"/>
            <a:ext cx="1590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70" dirty="0">
                <a:solidFill>
                  <a:srgbClr val="595959"/>
                </a:solidFill>
                <a:latin typeface="Helvetica Neue"/>
                <a:cs typeface="Tahoma"/>
              </a:rPr>
              <a:t>178k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0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2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057524" y="3695699"/>
            <a:ext cx="3057525" cy="2647950"/>
            <a:chOff x="3057524" y="3695699"/>
            <a:chExt cx="3057525" cy="2647950"/>
          </a:xfrm>
        </p:grpSpPr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7524" y="6076949"/>
              <a:ext cx="76200" cy="7619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57561" y="3700462"/>
              <a:ext cx="2752725" cy="2638425"/>
            </a:xfrm>
            <a:custGeom>
              <a:avLst/>
              <a:gdLst/>
              <a:ahLst/>
              <a:cxnLst/>
              <a:rect l="l" t="t" r="r" b="b"/>
              <a:pathLst>
                <a:path w="2752725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3"/>
                  </a:lnTo>
                  <a:lnTo>
                    <a:pt x="2537" y="20579"/>
                  </a:lnTo>
                  <a:lnTo>
                    <a:pt x="4229" y="16495"/>
                  </a:lnTo>
                  <a:lnTo>
                    <a:pt x="6638" y="12889"/>
                  </a:lnTo>
                  <a:lnTo>
                    <a:pt x="9764" y="9764"/>
                  </a:lnTo>
                  <a:lnTo>
                    <a:pt x="12890" y="6637"/>
                  </a:lnTo>
                  <a:lnTo>
                    <a:pt x="16495" y="4229"/>
                  </a:lnTo>
                  <a:lnTo>
                    <a:pt x="20579" y="2537"/>
                  </a:lnTo>
                  <a:lnTo>
                    <a:pt x="24664" y="845"/>
                  </a:lnTo>
                  <a:lnTo>
                    <a:pt x="28916" y="0"/>
                  </a:lnTo>
                  <a:lnTo>
                    <a:pt x="33337" y="0"/>
                  </a:lnTo>
                  <a:lnTo>
                    <a:pt x="2719387" y="0"/>
                  </a:lnTo>
                  <a:lnTo>
                    <a:pt x="2723807" y="0"/>
                  </a:lnTo>
                  <a:lnTo>
                    <a:pt x="2728060" y="845"/>
                  </a:lnTo>
                  <a:lnTo>
                    <a:pt x="2732144" y="2537"/>
                  </a:lnTo>
                  <a:lnTo>
                    <a:pt x="2736228" y="4229"/>
                  </a:lnTo>
                  <a:lnTo>
                    <a:pt x="2739834" y="6637"/>
                  </a:lnTo>
                  <a:lnTo>
                    <a:pt x="2742960" y="9764"/>
                  </a:lnTo>
                  <a:lnTo>
                    <a:pt x="2746086" y="12889"/>
                  </a:lnTo>
                  <a:lnTo>
                    <a:pt x="2748494" y="16495"/>
                  </a:lnTo>
                  <a:lnTo>
                    <a:pt x="2750187" y="20579"/>
                  </a:lnTo>
                  <a:lnTo>
                    <a:pt x="2751878" y="24663"/>
                  </a:lnTo>
                  <a:lnTo>
                    <a:pt x="2752724" y="28916"/>
                  </a:lnTo>
                  <a:lnTo>
                    <a:pt x="2752724" y="33337"/>
                  </a:lnTo>
                  <a:lnTo>
                    <a:pt x="2752724" y="2605087"/>
                  </a:lnTo>
                  <a:lnTo>
                    <a:pt x="2728060" y="2637577"/>
                  </a:lnTo>
                  <a:lnTo>
                    <a:pt x="2719387" y="2638424"/>
                  </a:lnTo>
                  <a:lnTo>
                    <a:pt x="33337" y="2638424"/>
                  </a:lnTo>
                  <a:lnTo>
                    <a:pt x="9764" y="2628660"/>
                  </a:lnTo>
                  <a:lnTo>
                    <a:pt x="6638" y="2625534"/>
                  </a:lnTo>
                  <a:lnTo>
                    <a:pt x="4229" y="2621928"/>
                  </a:lnTo>
                  <a:lnTo>
                    <a:pt x="2537" y="2617843"/>
                  </a:lnTo>
                  <a:lnTo>
                    <a:pt x="845" y="2613759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421955" y="6026149"/>
            <a:ext cx="1590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70" dirty="0">
                <a:solidFill>
                  <a:srgbClr val="595959"/>
                </a:solidFill>
                <a:latin typeface="Helvetica Neue"/>
                <a:cs typeface="Tahoma"/>
              </a:rPr>
              <a:t>169k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0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0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953124" y="3695699"/>
            <a:ext cx="3067050" cy="2647950"/>
            <a:chOff x="5953124" y="3695699"/>
            <a:chExt cx="3067050" cy="2647950"/>
          </a:xfrm>
        </p:grpSpPr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53124" y="6076949"/>
              <a:ext cx="76199" cy="7619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253161" y="3700462"/>
              <a:ext cx="2762250" cy="2638425"/>
            </a:xfrm>
            <a:custGeom>
              <a:avLst/>
              <a:gdLst/>
              <a:ahLst/>
              <a:cxnLst/>
              <a:rect l="l" t="t" r="r" b="b"/>
              <a:pathLst>
                <a:path w="2762250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3"/>
                  </a:lnTo>
                  <a:lnTo>
                    <a:pt x="2537" y="20579"/>
                  </a:lnTo>
                  <a:lnTo>
                    <a:pt x="4229" y="16495"/>
                  </a:lnTo>
                  <a:lnTo>
                    <a:pt x="6638" y="12889"/>
                  </a:lnTo>
                  <a:lnTo>
                    <a:pt x="9764" y="9764"/>
                  </a:lnTo>
                  <a:lnTo>
                    <a:pt x="12890" y="6637"/>
                  </a:lnTo>
                  <a:lnTo>
                    <a:pt x="16496" y="4229"/>
                  </a:lnTo>
                  <a:lnTo>
                    <a:pt x="20580" y="2537"/>
                  </a:lnTo>
                  <a:lnTo>
                    <a:pt x="24664" y="845"/>
                  </a:lnTo>
                  <a:lnTo>
                    <a:pt x="28916" y="0"/>
                  </a:lnTo>
                  <a:lnTo>
                    <a:pt x="33338" y="0"/>
                  </a:lnTo>
                  <a:lnTo>
                    <a:pt x="2728912" y="0"/>
                  </a:lnTo>
                  <a:lnTo>
                    <a:pt x="2733332" y="0"/>
                  </a:lnTo>
                  <a:lnTo>
                    <a:pt x="2737585" y="845"/>
                  </a:lnTo>
                  <a:lnTo>
                    <a:pt x="2741669" y="2537"/>
                  </a:lnTo>
                  <a:lnTo>
                    <a:pt x="2745753" y="4229"/>
                  </a:lnTo>
                  <a:lnTo>
                    <a:pt x="2749358" y="6637"/>
                  </a:lnTo>
                  <a:lnTo>
                    <a:pt x="2752485" y="9764"/>
                  </a:lnTo>
                  <a:lnTo>
                    <a:pt x="2755611" y="12889"/>
                  </a:lnTo>
                  <a:lnTo>
                    <a:pt x="2758019" y="16495"/>
                  </a:lnTo>
                  <a:lnTo>
                    <a:pt x="2759711" y="20579"/>
                  </a:lnTo>
                  <a:lnTo>
                    <a:pt x="2761403" y="24663"/>
                  </a:lnTo>
                  <a:lnTo>
                    <a:pt x="2762249" y="28916"/>
                  </a:lnTo>
                  <a:lnTo>
                    <a:pt x="2762250" y="33337"/>
                  </a:lnTo>
                  <a:lnTo>
                    <a:pt x="2762250" y="2605087"/>
                  </a:lnTo>
                  <a:lnTo>
                    <a:pt x="2762249" y="2609507"/>
                  </a:lnTo>
                  <a:lnTo>
                    <a:pt x="2761403" y="2613759"/>
                  </a:lnTo>
                  <a:lnTo>
                    <a:pt x="2759711" y="2617843"/>
                  </a:lnTo>
                  <a:lnTo>
                    <a:pt x="2758019" y="2621928"/>
                  </a:lnTo>
                  <a:lnTo>
                    <a:pt x="2728912" y="2638424"/>
                  </a:lnTo>
                  <a:lnTo>
                    <a:pt x="33338" y="2638424"/>
                  </a:lnTo>
                  <a:lnTo>
                    <a:pt x="2537" y="2617843"/>
                  </a:lnTo>
                  <a:lnTo>
                    <a:pt x="845" y="2613759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323210" y="6026149"/>
            <a:ext cx="162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595959"/>
                </a:solidFill>
                <a:latin typeface="Helvetica Neue"/>
                <a:cs typeface="Tahoma"/>
              </a:rPr>
              <a:t>60.3k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1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0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858248" y="3695699"/>
            <a:ext cx="3057525" cy="2647950"/>
            <a:chOff x="8858248" y="3695699"/>
            <a:chExt cx="3057525" cy="2647950"/>
          </a:xfrm>
        </p:grpSpPr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8248" y="6076949"/>
              <a:ext cx="76200" cy="7619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158285" y="3700462"/>
              <a:ext cx="2752725" cy="2638425"/>
            </a:xfrm>
            <a:custGeom>
              <a:avLst/>
              <a:gdLst/>
              <a:ahLst/>
              <a:cxnLst/>
              <a:rect l="l" t="t" r="r" b="b"/>
              <a:pathLst>
                <a:path w="2752725" h="2638425">
                  <a:moveTo>
                    <a:pt x="0" y="2605087"/>
                  </a:moveTo>
                  <a:lnTo>
                    <a:pt x="0" y="33337"/>
                  </a:lnTo>
                  <a:lnTo>
                    <a:pt x="0" y="28916"/>
                  </a:lnTo>
                  <a:lnTo>
                    <a:pt x="845" y="24663"/>
                  </a:lnTo>
                  <a:lnTo>
                    <a:pt x="2537" y="20579"/>
                  </a:lnTo>
                  <a:lnTo>
                    <a:pt x="4228" y="16495"/>
                  </a:lnTo>
                  <a:lnTo>
                    <a:pt x="6637" y="12889"/>
                  </a:lnTo>
                  <a:lnTo>
                    <a:pt x="9764" y="9764"/>
                  </a:lnTo>
                  <a:lnTo>
                    <a:pt x="12890" y="6637"/>
                  </a:lnTo>
                  <a:lnTo>
                    <a:pt x="16495" y="4229"/>
                  </a:lnTo>
                  <a:lnTo>
                    <a:pt x="20579" y="2537"/>
                  </a:lnTo>
                  <a:lnTo>
                    <a:pt x="24663" y="845"/>
                  </a:lnTo>
                  <a:lnTo>
                    <a:pt x="28916" y="0"/>
                  </a:lnTo>
                  <a:lnTo>
                    <a:pt x="33338" y="0"/>
                  </a:lnTo>
                  <a:lnTo>
                    <a:pt x="2719387" y="0"/>
                  </a:lnTo>
                  <a:lnTo>
                    <a:pt x="2723807" y="0"/>
                  </a:lnTo>
                  <a:lnTo>
                    <a:pt x="2728059" y="845"/>
                  </a:lnTo>
                  <a:lnTo>
                    <a:pt x="2732143" y="2537"/>
                  </a:lnTo>
                  <a:lnTo>
                    <a:pt x="2736228" y="4229"/>
                  </a:lnTo>
                  <a:lnTo>
                    <a:pt x="2739832" y="6637"/>
                  </a:lnTo>
                  <a:lnTo>
                    <a:pt x="2742959" y="9764"/>
                  </a:lnTo>
                  <a:lnTo>
                    <a:pt x="2746086" y="12889"/>
                  </a:lnTo>
                  <a:lnTo>
                    <a:pt x="2748494" y="16495"/>
                  </a:lnTo>
                  <a:lnTo>
                    <a:pt x="2750185" y="20579"/>
                  </a:lnTo>
                  <a:lnTo>
                    <a:pt x="2751877" y="24663"/>
                  </a:lnTo>
                  <a:lnTo>
                    <a:pt x="2752724" y="28916"/>
                  </a:lnTo>
                  <a:lnTo>
                    <a:pt x="2752725" y="33337"/>
                  </a:lnTo>
                  <a:lnTo>
                    <a:pt x="2752725" y="2605087"/>
                  </a:lnTo>
                  <a:lnTo>
                    <a:pt x="2752724" y="2609507"/>
                  </a:lnTo>
                  <a:lnTo>
                    <a:pt x="2751877" y="2613759"/>
                  </a:lnTo>
                  <a:lnTo>
                    <a:pt x="2750185" y="2617843"/>
                  </a:lnTo>
                  <a:lnTo>
                    <a:pt x="2748494" y="2621928"/>
                  </a:lnTo>
                  <a:lnTo>
                    <a:pt x="2719387" y="2638424"/>
                  </a:lnTo>
                  <a:lnTo>
                    <a:pt x="33338" y="2638424"/>
                  </a:lnTo>
                  <a:lnTo>
                    <a:pt x="9764" y="2628660"/>
                  </a:lnTo>
                  <a:lnTo>
                    <a:pt x="6637" y="2625534"/>
                  </a:lnTo>
                  <a:lnTo>
                    <a:pt x="4228" y="2621928"/>
                  </a:lnTo>
                  <a:lnTo>
                    <a:pt x="2537" y="2617843"/>
                  </a:lnTo>
                  <a:lnTo>
                    <a:pt x="845" y="2613759"/>
                  </a:lnTo>
                  <a:lnTo>
                    <a:pt x="0" y="2609507"/>
                  </a:lnTo>
                  <a:lnTo>
                    <a:pt x="0" y="2605087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224615" y="6026149"/>
            <a:ext cx="162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595959"/>
                </a:solidFill>
                <a:latin typeface="Helvetica Neue"/>
                <a:cs typeface="Tahoma"/>
              </a:rPr>
              <a:t>60.3k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1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0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1753847" y="3695699"/>
            <a:ext cx="3053080" cy="2647950"/>
            <a:chOff x="11753847" y="3695699"/>
            <a:chExt cx="3053080" cy="2647950"/>
          </a:xfrm>
        </p:grpSpPr>
        <p:pic>
          <p:nvPicPr>
            <p:cNvPr id="39" name="object 3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847" y="6076949"/>
              <a:ext cx="76201" cy="76199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053885" y="3700462"/>
              <a:ext cx="2748280" cy="2638425"/>
            </a:xfrm>
            <a:custGeom>
              <a:avLst/>
              <a:gdLst/>
              <a:ahLst/>
              <a:cxnLst/>
              <a:rect l="l" t="t" r="r" b="b"/>
              <a:pathLst>
                <a:path w="2748280" h="2638425">
                  <a:moveTo>
                    <a:pt x="2747964" y="2632717"/>
                  </a:moveTo>
                  <a:lnTo>
                    <a:pt x="2728913" y="2638424"/>
                  </a:lnTo>
                  <a:lnTo>
                    <a:pt x="33338" y="2638424"/>
                  </a:lnTo>
                  <a:lnTo>
                    <a:pt x="2538" y="2617843"/>
                  </a:lnTo>
                  <a:lnTo>
                    <a:pt x="846" y="2613759"/>
                  </a:lnTo>
                  <a:lnTo>
                    <a:pt x="0" y="2609507"/>
                  </a:lnTo>
                  <a:lnTo>
                    <a:pt x="1" y="2605087"/>
                  </a:lnTo>
                  <a:lnTo>
                    <a:pt x="1" y="33337"/>
                  </a:lnTo>
                  <a:lnTo>
                    <a:pt x="9764" y="9764"/>
                  </a:lnTo>
                  <a:lnTo>
                    <a:pt x="12891" y="6637"/>
                  </a:lnTo>
                  <a:lnTo>
                    <a:pt x="16495" y="4229"/>
                  </a:lnTo>
                  <a:lnTo>
                    <a:pt x="20578" y="2537"/>
                  </a:lnTo>
                  <a:lnTo>
                    <a:pt x="24663" y="845"/>
                  </a:lnTo>
                  <a:lnTo>
                    <a:pt x="28916" y="0"/>
                  </a:lnTo>
                  <a:lnTo>
                    <a:pt x="33338" y="0"/>
                  </a:lnTo>
                  <a:lnTo>
                    <a:pt x="2728913" y="0"/>
                  </a:lnTo>
                  <a:lnTo>
                    <a:pt x="2733332" y="0"/>
                  </a:lnTo>
                  <a:lnTo>
                    <a:pt x="2737583" y="845"/>
                  </a:lnTo>
                  <a:lnTo>
                    <a:pt x="2741668" y="2537"/>
                  </a:lnTo>
                  <a:lnTo>
                    <a:pt x="2745752" y="4229"/>
                  </a:lnTo>
                  <a:lnTo>
                    <a:pt x="2747964" y="5706"/>
                  </a:lnTo>
                </a:path>
              </a:pathLst>
            </a:custGeom>
            <a:ln w="9524">
              <a:solidFill>
                <a:srgbClr val="E0E0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2125869" y="6026149"/>
            <a:ext cx="16217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65" dirty="0">
                <a:solidFill>
                  <a:srgbClr val="595959"/>
                </a:solidFill>
                <a:latin typeface="Helvetica Neue"/>
                <a:cs typeface="Tahoma"/>
              </a:rPr>
              <a:t>60.3k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dirty="0">
                <a:solidFill>
                  <a:srgbClr val="595959"/>
                </a:solidFill>
                <a:latin typeface="Helvetica Neue"/>
                <a:cs typeface="Tahoma"/>
              </a:rPr>
              <a:t>Reach</a:t>
            </a:r>
            <a:r>
              <a:rPr sz="900" b="1" spc="310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80" dirty="0">
                <a:solidFill>
                  <a:srgbClr val="595959"/>
                </a:solidFill>
                <a:latin typeface="Helvetica Neue"/>
                <a:cs typeface="Tahoma"/>
              </a:rPr>
              <a:t>0</a:t>
            </a:r>
            <a:r>
              <a:rPr sz="900" b="1" spc="-15" dirty="0">
                <a:solidFill>
                  <a:srgbClr val="595959"/>
                </a:solidFill>
                <a:latin typeface="Helvetica Neue"/>
                <a:cs typeface="Tahoma"/>
              </a:rPr>
              <a:t> </a:t>
            </a:r>
            <a:r>
              <a:rPr sz="900" b="1" spc="-10" dirty="0">
                <a:solidFill>
                  <a:srgbClr val="595959"/>
                </a:solidFill>
                <a:latin typeface="Helvetica Neue"/>
                <a:cs typeface="Tahoma"/>
              </a:rPr>
              <a:t>Social</a:t>
            </a:r>
            <a:r>
              <a:rPr sz="900" b="1" spc="-20" dirty="0">
                <a:solidFill>
                  <a:srgbClr val="595959"/>
                </a:solidFill>
                <a:latin typeface="Helvetica Neue"/>
                <a:cs typeface="Tahoma"/>
              </a:rPr>
              <a:t> Echo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57199" y="942975"/>
            <a:ext cx="14277975" cy="5210175"/>
            <a:chOff x="457199" y="942975"/>
            <a:chExt cx="14277975" cy="5210175"/>
          </a:xfrm>
        </p:grpSpPr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58971" y="6076949"/>
              <a:ext cx="76201" cy="76199"/>
            </a:xfrm>
            <a:prstGeom prst="rect">
              <a:avLst/>
            </a:prstGeom>
          </p:spPr>
        </p:pic>
        <p:pic>
          <p:nvPicPr>
            <p:cNvPr id="44" name="object 44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199" y="942975"/>
              <a:ext cx="2752724" cy="1314449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7199" y="2257424"/>
              <a:ext cx="2752725" cy="9525"/>
            </a:xfrm>
            <a:custGeom>
              <a:avLst/>
              <a:gdLst/>
              <a:ahLst/>
              <a:cxnLst/>
              <a:rect l="l" t="t" r="r" b="b"/>
              <a:pathLst>
                <a:path w="2752725" h="9525">
                  <a:moveTo>
                    <a:pt x="27527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52724" y="0"/>
                  </a:lnTo>
                  <a:lnTo>
                    <a:pt x="2752724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531665" y="2311400"/>
            <a:ext cx="7156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spc="-20" dirty="0">
                <a:solidFill>
                  <a:srgbClr val="212121"/>
                </a:solidFill>
                <a:latin typeface="Helvetica Neue"/>
                <a:cs typeface="Trebuchet MS"/>
              </a:rPr>
              <a:t>Tom</a:t>
            </a:r>
            <a:r>
              <a:rPr sz="900" spc="-4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100" dirty="0">
                <a:solidFill>
                  <a:srgbClr val="212121"/>
                </a:solidFill>
                <a:latin typeface="Helvetica Neue"/>
                <a:cs typeface="Trebuchet MS"/>
              </a:rPr>
              <a:t>Sa…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39800" y="2311400"/>
            <a:ext cx="1679575" cy="4292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271780">
              <a:lnSpc>
                <a:spcPts val="980"/>
              </a:lnSpc>
              <a:spcBef>
                <a:spcPts val="215"/>
              </a:spcBef>
            </a:pPr>
            <a:r>
              <a:rPr sz="900" spc="85" dirty="0">
                <a:solidFill>
                  <a:srgbClr val="212121"/>
                </a:solidFill>
                <a:latin typeface="Helvetica Neue"/>
                <a:cs typeface="Trebuchet MS"/>
              </a:rPr>
              <a:t>ABC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Online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 (Licensed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5" dirty="0">
                <a:solidFill>
                  <a:srgbClr val="212121"/>
                </a:solidFill>
                <a:latin typeface="Helvetica Neue"/>
                <a:cs typeface="Trebuchet MS"/>
              </a:rPr>
              <a:t>by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5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5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Nov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28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5:52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0700" y="2776220"/>
            <a:ext cx="21799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Eastern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Australia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 faces </a:t>
            </a:r>
            <a:r>
              <a:rPr sz="1050" spc="-7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multi-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day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thunderstorm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outbreak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with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5"/>
              </a:rPr>
              <a:t>ﬂash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33400" y="942975"/>
            <a:ext cx="5572125" cy="1800225"/>
            <a:chOff x="533400" y="942975"/>
            <a:chExt cx="5572125" cy="1800225"/>
          </a:xfrm>
        </p:grpSpPr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400" y="2362200"/>
              <a:ext cx="342899" cy="34289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899" y="2552699"/>
              <a:ext cx="190499" cy="190499"/>
            </a:xfrm>
            <a:prstGeom prst="rect">
              <a:avLst/>
            </a:prstGeom>
          </p:spPr>
        </p:pic>
        <p:pic>
          <p:nvPicPr>
            <p:cNvPr id="52" name="object 52">
              <a:hlinkClick r:id="rId9"/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62324" y="942975"/>
              <a:ext cx="2743199" cy="131444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362324" y="2257424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2743199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43199" y="0"/>
                  </a:lnTo>
                  <a:lnTo>
                    <a:pt x="2743199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421955" y="2311400"/>
            <a:ext cx="2364740" cy="83311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31165" marR="5080">
              <a:lnSpc>
                <a:spcPts val="980"/>
              </a:lnSpc>
              <a:spcBef>
                <a:spcPts val="215"/>
              </a:spcBef>
            </a:pPr>
            <a:r>
              <a:rPr sz="900" spc="85" dirty="0">
                <a:solidFill>
                  <a:srgbClr val="212121"/>
                </a:solidFill>
                <a:latin typeface="Helvetica Neue"/>
                <a:cs typeface="Trebuchet MS"/>
              </a:rPr>
              <a:t>ABC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Online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 (Licensed by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Copyright Agency)</a:t>
            </a:r>
            <a:endParaRPr sz="900">
              <a:latin typeface="Trebuchet MS"/>
              <a:cs typeface="Trebuchet MS"/>
            </a:endParaRPr>
          </a:p>
          <a:p>
            <a:pPr marL="431165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0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44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Dec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7:15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  <a:p>
            <a:pPr marL="12700" marR="92710">
              <a:lnSpc>
                <a:spcPct val="107100"/>
              </a:lnSpc>
              <a:spcBef>
                <a:spcPts val="480"/>
              </a:spcBef>
            </a:pPr>
            <a:r>
              <a:rPr sz="1050" spc="-7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Program:</a:t>
            </a:r>
            <a:r>
              <a:rPr sz="1050" spc="-3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 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Scientists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 assess</a:t>
            </a:r>
            <a:r>
              <a:rPr sz="1050" spc="-3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Murray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Darling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 </a:t>
            </a:r>
            <a:r>
              <a:rPr sz="1050" spc="-7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river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 </a:t>
            </a:r>
            <a:r>
              <a:rPr sz="1050" spc="-10" dirty="0">
                <a:solidFill>
                  <a:srgbClr val="212121"/>
                </a:solidFill>
                <a:latin typeface="Verdana"/>
                <a:cs typeface="Verdana"/>
                <a:hlinkClick r:id="rId9"/>
              </a:rPr>
              <a:t>system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3438525" y="942975"/>
            <a:ext cx="5572125" cy="1800225"/>
            <a:chOff x="3438525" y="942975"/>
            <a:chExt cx="5572125" cy="1800225"/>
          </a:xfrm>
        </p:grpSpPr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38525" y="2362200"/>
              <a:ext cx="342899" cy="34289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9024" y="2552699"/>
              <a:ext cx="190499" cy="190499"/>
            </a:xfrm>
            <a:prstGeom prst="rect">
              <a:avLst/>
            </a:prstGeom>
          </p:spPr>
        </p:pic>
        <p:pic>
          <p:nvPicPr>
            <p:cNvPr id="58" name="object 58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57924" y="942975"/>
              <a:ext cx="2752725" cy="1314449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6257924" y="2257424"/>
              <a:ext cx="2752725" cy="9525"/>
            </a:xfrm>
            <a:custGeom>
              <a:avLst/>
              <a:gdLst/>
              <a:ahLst/>
              <a:cxnLst/>
              <a:rect l="l" t="t" r="r" b="b"/>
              <a:pathLst>
                <a:path w="2752725" h="9525">
                  <a:moveTo>
                    <a:pt x="27527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52724" y="0"/>
                  </a:lnTo>
                  <a:lnTo>
                    <a:pt x="2752724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8275984" y="2311400"/>
            <a:ext cx="7645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David</a:t>
            </a:r>
            <a:r>
              <a:rPr sz="900" spc="3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65" dirty="0">
                <a:solidFill>
                  <a:srgbClr val="212121"/>
                </a:solidFill>
                <a:latin typeface="Helvetica Neue"/>
                <a:cs typeface="Trebuchet MS"/>
              </a:rPr>
              <a:t>Cl…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742310" y="2311400"/>
            <a:ext cx="1613535" cy="4292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206375">
              <a:lnSpc>
                <a:spcPts val="980"/>
              </a:lnSpc>
              <a:spcBef>
                <a:spcPts val="215"/>
              </a:spcBef>
            </a:pPr>
            <a:r>
              <a:rPr sz="900" spc="85" dirty="0">
                <a:solidFill>
                  <a:srgbClr val="212121"/>
                </a:solidFill>
                <a:latin typeface="Helvetica Neue"/>
                <a:cs typeface="Trebuchet MS"/>
              </a:rPr>
              <a:t>ABC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Online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 (Licensed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5" dirty="0">
                <a:solidFill>
                  <a:srgbClr val="212121"/>
                </a:solidFill>
                <a:latin typeface="Helvetica Neue"/>
                <a:cs typeface="Trebuchet MS"/>
              </a:rPr>
              <a:t>by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0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44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Dec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9:49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323210" y="2776220"/>
            <a:ext cx="231902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Murray-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Darling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Basin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Plan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failing 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to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improve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</a:t>
            </a:r>
            <a:r>
              <a:rPr sz="1050" spc="-70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river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system,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study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 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12"/>
              </a:rPr>
              <a:t>ﬁnds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6334125" y="942975"/>
            <a:ext cx="5572125" cy="1800225"/>
            <a:chOff x="6334125" y="942975"/>
            <a:chExt cx="5572125" cy="1800225"/>
          </a:xfrm>
        </p:grpSpPr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34125" y="2362200"/>
              <a:ext cx="342899" cy="342899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24624" y="2552699"/>
              <a:ext cx="190499" cy="190499"/>
            </a:xfrm>
            <a:prstGeom prst="rect">
              <a:avLst/>
            </a:prstGeom>
          </p:spPr>
        </p:pic>
        <p:pic>
          <p:nvPicPr>
            <p:cNvPr id="66" name="object 66">
              <a:hlinkClick r:id="rId14"/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163049" y="942975"/>
              <a:ext cx="2743200" cy="131444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9163048" y="2257424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2743199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43199" y="0"/>
                  </a:lnTo>
                  <a:lnTo>
                    <a:pt x="2743199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9643715" y="2311400"/>
            <a:ext cx="2307590" cy="4292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Yahoo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News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Australia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(Licensed</a:t>
            </a:r>
            <a:r>
              <a:rPr sz="900" spc="140" dirty="0">
                <a:solidFill>
                  <a:srgbClr val="212121"/>
                </a:solidFill>
                <a:latin typeface="Helvetica Neue"/>
                <a:cs typeface="Trebuchet MS"/>
              </a:rPr>
              <a:t>  </a:t>
            </a:r>
            <a:r>
              <a:rPr sz="900" spc="-170" dirty="0">
                <a:solidFill>
                  <a:srgbClr val="212121"/>
                </a:solidFill>
                <a:latin typeface="Helvetica Neue"/>
                <a:cs typeface="Trebuchet MS"/>
              </a:rPr>
              <a:t>•</a:t>
            </a:r>
            <a:r>
              <a:rPr sz="900" spc="6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40" dirty="0">
                <a:solidFill>
                  <a:srgbClr val="212121"/>
                </a:solidFill>
                <a:latin typeface="Helvetica Neue"/>
                <a:cs typeface="Trebuchet MS"/>
              </a:rPr>
              <a:t>Luke…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by</a:t>
            </a:r>
            <a:r>
              <a:rPr sz="900" spc="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0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44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Dec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3:30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224615" y="2776220"/>
            <a:ext cx="257365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050" spc="-70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Water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quality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 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decreasing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in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largest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 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river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10" dirty="0">
                <a:solidFill>
                  <a:srgbClr val="212121"/>
                </a:solidFill>
                <a:latin typeface="Verdana"/>
                <a:cs typeface="Verdana"/>
                <a:hlinkClick r:id="rId14"/>
              </a:rPr>
              <a:t>system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9239249" y="2362199"/>
            <a:ext cx="4572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49" y="342899"/>
                </a:moveTo>
                <a:lnTo>
                  <a:pt x="129779" y="337760"/>
                </a:lnTo>
                <a:lnTo>
                  <a:pt x="90627" y="322656"/>
                </a:lnTo>
                <a:lnTo>
                  <a:pt x="56317" y="298493"/>
                </a:lnTo>
                <a:lnTo>
                  <a:pt x="28893" y="266702"/>
                </a:lnTo>
                <a:lnTo>
                  <a:pt x="10016" y="229200"/>
                </a:lnTo>
                <a:lnTo>
                  <a:pt x="822" y="188255"/>
                </a:lnTo>
                <a:lnTo>
                  <a:pt x="0" y="171449"/>
                </a:lnTo>
                <a:lnTo>
                  <a:pt x="205" y="163027"/>
                </a:lnTo>
                <a:lnTo>
                  <a:pt x="7379" y="121679"/>
                </a:lnTo>
                <a:lnTo>
                  <a:pt x="24385" y="83314"/>
                </a:lnTo>
                <a:lnTo>
                  <a:pt x="50216" y="50216"/>
                </a:lnTo>
                <a:lnTo>
                  <a:pt x="83314" y="24386"/>
                </a:lnTo>
                <a:lnTo>
                  <a:pt x="121679" y="7380"/>
                </a:lnTo>
                <a:lnTo>
                  <a:pt x="163026" y="205"/>
                </a:lnTo>
                <a:lnTo>
                  <a:pt x="171449" y="0"/>
                </a:lnTo>
                <a:lnTo>
                  <a:pt x="179872" y="205"/>
                </a:lnTo>
                <a:lnTo>
                  <a:pt x="221218" y="7380"/>
                </a:lnTo>
                <a:lnTo>
                  <a:pt x="259584" y="24386"/>
                </a:lnTo>
                <a:lnTo>
                  <a:pt x="292683" y="50216"/>
                </a:lnTo>
                <a:lnTo>
                  <a:pt x="318513" y="83314"/>
                </a:lnTo>
                <a:lnTo>
                  <a:pt x="335518" y="121679"/>
                </a:lnTo>
                <a:lnTo>
                  <a:pt x="342693" y="163027"/>
                </a:lnTo>
                <a:lnTo>
                  <a:pt x="342899" y="171449"/>
                </a:lnTo>
                <a:lnTo>
                  <a:pt x="342693" y="179872"/>
                </a:lnTo>
                <a:lnTo>
                  <a:pt x="335518" y="221219"/>
                </a:lnTo>
                <a:lnTo>
                  <a:pt x="318513" y="259584"/>
                </a:lnTo>
                <a:lnTo>
                  <a:pt x="292683" y="292683"/>
                </a:lnTo>
                <a:lnTo>
                  <a:pt x="259583" y="318513"/>
                </a:lnTo>
                <a:lnTo>
                  <a:pt x="221218" y="335519"/>
                </a:lnTo>
                <a:lnTo>
                  <a:pt x="179872" y="342694"/>
                </a:lnTo>
                <a:lnTo>
                  <a:pt x="171449" y="342899"/>
                </a:lnTo>
                <a:close/>
              </a:path>
            </a:pathLst>
          </a:custGeom>
          <a:solidFill>
            <a:srgbClr val="FFB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346654" y="242570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solidFill>
                  <a:srgbClr val="FFFFFF"/>
                </a:solidFill>
                <a:latin typeface="Helvetica Neue"/>
                <a:cs typeface="Trebuchet MS"/>
              </a:rPr>
              <a:t>Y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9429749" y="942975"/>
            <a:ext cx="5372100" cy="1800225"/>
            <a:chOff x="9429749" y="942975"/>
            <a:chExt cx="5372100" cy="1800225"/>
          </a:xfrm>
        </p:grpSpPr>
        <p:pic>
          <p:nvPicPr>
            <p:cNvPr id="73" name="object 7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29749" y="2552699"/>
              <a:ext cx="190499" cy="190499"/>
            </a:xfrm>
            <a:prstGeom prst="rect">
              <a:avLst/>
            </a:prstGeom>
          </p:spPr>
        </p:pic>
        <p:pic>
          <p:nvPicPr>
            <p:cNvPr id="74" name="object 74">
              <a:hlinkClick r:id="rId16"/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058649" y="942975"/>
              <a:ext cx="2743200" cy="131444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2058648" y="2257424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2743200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43200" y="0"/>
                  </a:lnTo>
                  <a:lnTo>
                    <a:pt x="2743200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12125869" y="2311400"/>
            <a:ext cx="2726690" cy="83311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431165" marR="15875">
              <a:lnSpc>
                <a:spcPts val="980"/>
              </a:lnSpc>
              <a:spcBef>
                <a:spcPts val="215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Conversation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(Licensed by</a:t>
            </a:r>
            <a:r>
              <a:rPr sz="900" spc="4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70" dirty="0">
                <a:solidFill>
                  <a:srgbClr val="212121"/>
                </a:solidFill>
                <a:latin typeface="Helvetica Neue"/>
                <a:cs typeface="Trebuchet MS"/>
              </a:rPr>
              <a:t>•</a:t>
            </a:r>
            <a:r>
              <a:rPr sz="900" spc="5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Jamie…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</a:t>
            </a:r>
            <a:endParaRPr sz="900">
              <a:latin typeface="Trebuchet MS"/>
              <a:cs typeface="Trebuchet MS"/>
            </a:endParaRPr>
          </a:p>
          <a:p>
            <a:pPr marL="431165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0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44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Dec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6:04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  <a:p>
            <a:pPr marL="12700" marR="5080">
              <a:lnSpc>
                <a:spcPct val="107100"/>
              </a:lnSpc>
              <a:spcBef>
                <a:spcPts val="480"/>
              </a:spcBef>
            </a:pP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A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8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$13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billion,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8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30-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year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8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ﬂop: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6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landmark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study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reveals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stark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failure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to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halt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Murray-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16"/>
              </a:rPr>
              <a:t>Darling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47674" y="2362200"/>
            <a:ext cx="14359255" cy="5053330"/>
            <a:chOff x="447674" y="2362200"/>
            <a:chExt cx="14359255" cy="5053330"/>
          </a:xfrm>
        </p:grpSpPr>
        <p:pic>
          <p:nvPicPr>
            <p:cNvPr id="78" name="object 7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134849" y="2362200"/>
              <a:ext cx="342899" cy="34289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25349" y="2552699"/>
              <a:ext cx="190499" cy="190499"/>
            </a:xfrm>
            <a:prstGeom prst="rect">
              <a:avLst/>
            </a:prstGeom>
          </p:spPr>
        </p:pic>
        <p:pic>
          <p:nvPicPr>
            <p:cNvPr id="80" name="object 80">
              <a:hlinkClick r:id="rId19"/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7199" y="3705225"/>
              <a:ext cx="2752724" cy="131444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457199" y="5019674"/>
              <a:ext cx="2752725" cy="9525"/>
            </a:xfrm>
            <a:custGeom>
              <a:avLst/>
              <a:gdLst/>
              <a:ahLst/>
              <a:cxnLst/>
              <a:rect l="l" t="t" r="r" b="b"/>
              <a:pathLst>
                <a:path w="2752725" h="9525">
                  <a:moveTo>
                    <a:pt x="27527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52724" y="0"/>
                  </a:lnTo>
                  <a:lnTo>
                    <a:pt x="2752724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>
              <a:hlinkClick r:id="rId21"/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7674" y="6457949"/>
              <a:ext cx="2771774" cy="957262"/>
            </a:xfrm>
            <a:prstGeom prst="rect">
              <a:avLst/>
            </a:prstGeom>
          </p:spPr>
        </p:pic>
        <p:pic>
          <p:nvPicPr>
            <p:cNvPr id="83" name="object 83">
              <a:hlinkClick r:id="rId23"/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352799" y="6457949"/>
              <a:ext cx="2762249" cy="95726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248398" y="6457949"/>
              <a:ext cx="2771775" cy="957262"/>
            </a:xfrm>
            <a:prstGeom prst="rect">
              <a:avLst/>
            </a:prstGeom>
          </p:spPr>
        </p:pic>
        <p:pic>
          <p:nvPicPr>
            <p:cNvPr id="85" name="object 85">
              <a:hlinkClick r:id="rId26"/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153523" y="6457949"/>
              <a:ext cx="2762250" cy="95726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049122" y="6457949"/>
              <a:ext cx="2757489" cy="957262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2653109" y="5073650"/>
            <a:ext cx="5969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spc="70" dirty="0">
                <a:solidFill>
                  <a:srgbClr val="212121"/>
                </a:solidFill>
                <a:latin typeface="Helvetica Neue"/>
                <a:cs typeface="Trebuchet MS"/>
              </a:rPr>
              <a:t>Saba…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39800" y="5073650"/>
            <a:ext cx="1603375" cy="4292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74930">
              <a:lnSpc>
                <a:spcPts val="980"/>
              </a:lnSpc>
              <a:spcBef>
                <a:spcPts val="215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Strategist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 (Licensed </a:t>
            </a:r>
            <a:r>
              <a:rPr sz="900" spc="-25" dirty="0">
                <a:solidFill>
                  <a:srgbClr val="212121"/>
                </a:solidFill>
                <a:latin typeface="Helvetica Neue"/>
                <a:cs typeface="Trebuchet MS"/>
              </a:rPr>
              <a:t>by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-25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7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37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today</a:t>
            </a:r>
            <a:r>
              <a:rPr sz="1350" spc="-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37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6:00</a:t>
            </a:r>
            <a:r>
              <a:rPr sz="1350" spc="-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20700" y="5538469"/>
            <a:ext cx="244983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Avoiding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downstream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 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consequences: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Australia’s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role</a:t>
            </a:r>
            <a:r>
              <a:rPr sz="1050" spc="-3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in</a:t>
            </a:r>
            <a:r>
              <a:rPr sz="1050" spc="-3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 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promoting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 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19"/>
              </a:rPr>
              <a:t>water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533400" y="3705225"/>
            <a:ext cx="5572125" cy="1800225"/>
            <a:chOff x="533400" y="3705225"/>
            <a:chExt cx="5572125" cy="1800225"/>
          </a:xfrm>
        </p:grpSpPr>
        <p:pic>
          <p:nvPicPr>
            <p:cNvPr id="91" name="object 9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3400" y="5124450"/>
              <a:ext cx="342899" cy="34289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899" y="5314950"/>
              <a:ext cx="190499" cy="190499"/>
            </a:xfrm>
            <a:prstGeom prst="rect">
              <a:avLst/>
            </a:prstGeom>
          </p:spPr>
        </p:pic>
        <p:pic>
          <p:nvPicPr>
            <p:cNvPr id="93" name="object 93">
              <a:hlinkClick r:id="rId30"/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62324" y="3705225"/>
              <a:ext cx="2743199" cy="1314449"/>
            </a:xfrm>
            <a:prstGeom prst="rect">
              <a:avLst/>
            </a:prstGeom>
          </p:spPr>
        </p:pic>
        <p:pic>
          <p:nvPicPr>
            <p:cNvPr id="94" name="object 94">
              <a:hlinkClick r:id="rId30"/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362324" y="3705225"/>
              <a:ext cx="2743199" cy="131444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362324" y="5019674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2743199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43199" y="0"/>
                  </a:lnTo>
                  <a:lnTo>
                    <a:pt x="2743199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5579219" y="5073650"/>
            <a:ext cx="5651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Pete…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3841055" y="5073650"/>
            <a:ext cx="1744980" cy="4292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980"/>
              </a:lnSpc>
              <a:spcBef>
                <a:spcPts val="215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 Weekly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Times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(Licensed</a:t>
            </a:r>
            <a:r>
              <a:rPr sz="900" spc="-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5" dirty="0">
                <a:solidFill>
                  <a:srgbClr val="212121"/>
                </a:solidFill>
                <a:latin typeface="Helvetica Neue"/>
                <a:cs typeface="Trebuchet MS"/>
              </a:rPr>
              <a:t>by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</a:t>
            </a:r>
            <a:endParaRPr sz="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-25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7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37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today</a:t>
            </a:r>
            <a:r>
              <a:rPr sz="1350" spc="-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37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5:00</a:t>
            </a:r>
            <a:r>
              <a:rPr sz="1350" spc="-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3421955" y="5538469"/>
            <a:ext cx="249428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Murray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Darling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Basin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plan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fails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to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curb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ﬁsh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kills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and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3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boost</a:t>
            </a: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 </a:t>
            </a:r>
            <a:r>
              <a:rPr sz="1050" spc="-20" dirty="0">
                <a:solidFill>
                  <a:srgbClr val="212121"/>
                </a:solidFill>
                <a:latin typeface="Verdana"/>
                <a:cs typeface="Verdana"/>
                <a:hlinkClick r:id="rId30"/>
              </a:rPr>
              <a:t>ﬂows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438524" y="5124449"/>
            <a:ext cx="4572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49" y="342899"/>
                </a:moveTo>
                <a:lnTo>
                  <a:pt x="129780" y="337759"/>
                </a:lnTo>
                <a:lnTo>
                  <a:pt x="90627" y="322656"/>
                </a:lnTo>
                <a:lnTo>
                  <a:pt x="56317" y="298493"/>
                </a:lnTo>
                <a:lnTo>
                  <a:pt x="28893" y="266701"/>
                </a:lnTo>
                <a:lnTo>
                  <a:pt x="10017" y="229199"/>
                </a:lnTo>
                <a:lnTo>
                  <a:pt x="823" y="188255"/>
                </a:lnTo>
                <a:lnTo>
                  <a:pt x="0" y="171449"/>
                </a:lnTo>
                <a:lnTo>
                  <a:pt x="205" y="163026"/>
                </a:lnTo>
                <a:lnTo>
                  <a:pt x="7380" y="121679"/>
                </a:lnTo>
                <a:lnTo>
                  <a:pt x="24385" y="83314"/>
                </a:lnTo>
                <a:lnTo>
                  <a:pt x="50216" y="50216"/>
                </a:lnTo>
                <a:lnTo>
                  <a:pt x="83314" y="24385"/>
                </a:lnTo>
                <a:lnTo>
                  <a:pt x="121679" y="7380"/>
                </a:lnTo>
                <a:lnTo>
                  <a:pt x="163026" y="205"/>
                </a:lnTo>
                <a:lnTo>
                  <a:pt x="171449" y="0"/>
                </a:lnTo>
                <a:lnTo>
                  <a:pt x="179872" y="205"/>
                </a:lnTo>
                <a:lnTo>
                  <a:pt x="221219" y="7380"/>
                </a:lnTo>
                <a:lnTo>
                  <a:pt x="259584" y="24386"/>
                </a:lnTo>
                <a:lnTo>
                  <a:pt x="292683" y="50216"/>
                </a:lnTo>
                <a:lnTo>
                  <a:pt x="318513" y="83314"/>
                </a:lnTo>
                <a:lnTo>
                  <a:pt x="335518" y="121679"/>
                </a:lnTo>
                <a:lnTo>
                  <a:pt x="342693" y="163026"/>
                </a:lnTo>
                <a:lnTo>
                  <a:pt x="342899" y="171449"/>
                </a:lnTo>
                <a:lnTo>
                  <a:pt x="342693" y="179872"/>
                </a:lnTo>
                <a:lnTo>
                  <a:pt x="335518" y="221219"/>
                </a:lnTo>
                <a:lnTo>
                  <a:pt x="318513" y="259584"/>
                </a:lnTo>
                <a:lnTo>
                  <a:pt x="292683" y="292683"/>
                </a:lnTo>
                <a:lnTo>
                  <a:pt x="259584" y="318513"/>
                </a:lnTo>
                <a:lnTo>
                  <a:pt x="221219" y="335518"/>
                </a:lnTo>
                <a:lnTo>
                  <a:pt x="179872" y="342693"/>
                </a:lnTo>
                <a:lnTo>
                  <a:pt x="171449" y="342899"/>
                </a:lnTo>
                <a:close/>
              </a:path>
            </a:pathLst>
          </a:custGeom>
          <a:solidFill>
            <a:srgbClr val="F674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3549650" y="5187950"/>
            <a:ext cx="2273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Helvetica Neue"/>
                <a:cs typeface="Trebuchet MS"/>
              </a:rPr>
              <a:t>T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3629025" y="3705225"/>
            <a:ext cx="5381625" cy="1800225"/>
            <a:chOff x="3629025" y="3705225"/>
            <a:chExt cx="5381625" cy="1800225"/>
          </a:xfrm>
        </p:grpSpPr>
        <p:pic>
          <p:nvPicPr>
            <p:cNvPr id="102" name="object 10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29025" y="5314949"/>
              <a:ext cx="190499" cy="190499"/>
            </a:xfrm>
            <a:prstGeom prst="rect">
              <a:avLst/>
            </a:prstGeom>
          </p:spPr>
        </p:pic>
        <p:pic>
          <p:nvPicPr>
            <p:cNvPr id="103" name="object 103">
              <a:hlinkClick r:id="rId33"/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57924" y="3705225"/>
              <a:ext cx="2752725" cy="1314449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6257924" y="5019674"/>
              <a:ext cx="2752725" cy="9525"/>
            </a:xfrm>
            <a:custGeom>
              <a:avLst/>
              <a:gdLst/>
              <a:ahLst/>
              <a:cxnLst/>
              <a:rect l="l" t="t" r="r" b="b"/>
              <a:pathLst>
                <a:path w="2752725" h="9525">
                  <a:moveTo>
                    <a:pt x="2752724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52724" y="0"/>
                  </a:lnTo>
                  <a:lnTo>
                    <a:pt x="2752724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8443862" y="5073650"/>
            <a:ext cx="6121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Geoﬀ…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742310" y="5073650"/>
            <a:ext cx="1765935" cy="4292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7200"/>
              </a:lnSpc>
              <a:spcBef>
                <a:spcPts val="130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Shepparton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0" dirty="0">
                <a:solidFill>
                  <a:srgbClr val="212121"/>
                </a:solidFill>
                <a:latin typeface="Helvetica Neue"/>
                <a:cs typeface="Trebuchet MS"/>
              </a:rPr>
              <a:t>News</a:t>
            </a:r>
            <a:r>
              <a:rPr sz="900" spc="50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(Licensed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by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 </a:t>
            </a: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5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5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Nov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29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8:18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323210" y="5503227"/>
            <a:ext cx="2724785" cy="40957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50" spc="-60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Easement,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 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not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land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purchase, </a:t>
            </a:r>
            <a:r>
              <a:rPr sz="1050" spc="-40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says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 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33"/>
              </a:rPr>
              <a:t>NSW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00" spc="-85" dirty="0">
                <a:solidFill>
                  <a:srgbClr val="212121"/>
                </a:solidFill>
                <a:latin typeface="Helvetica Neue"/>
                <a:cs typeface="Trebuchet MS"/>
              </a:rPr>
              <a:t>...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as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Reconnecting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River</a:t>
            </a:r>
            <a:r>
              <a:rPr sz="900" spc="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Country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Program</a:t>
            </a:r>
            <a:r>
              <a:rPr sz="900" spc="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is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50" dirty="0">
                <a:solidFill>
                  <a:srgbClr val="212121"/>
                </a:solidFill>
                <a:latin typeface="Helvetica Neue"/>
                <a:cs typeface="Trebuchet MS"/>
              </a:rPr>
              <a:t>a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6334125" y="3705225"/>
            <a:ext cx="5572125" cy="1800225"/>
            <a:chOff x="6334125" y="3705225"/>
            <a:chExt cx="5572125" cy="1800225"/>
          </a:xfrm>
        </p:grpSpPr>
        <p:pic>
          <p:nvPicPr>
            <p:cNvPr id="109" name="object 10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334125" y="5124450"/>
              <a:ext cx="342899" cy="342899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524624" y="5314949"/>
              <a:ext cx="190499" cy="190499"/>
            </a:xfrm>
            <a:prstGeom prst="rect">
              <a:avLst/>
            </a:prstGeom>
          </p:spPr>
        </p:pic>
        <p:pic>
          <p:nvPicPr>
            <p:cNvPr id="111" name="object 111">
              <a:hlinkClick r:id="rId36"/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163049" y="3705225"/>
              <a:ext cx="2743200" cy="1314449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9163048" y="5019674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2743199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43199" y="0"/>
                  </a:lnTo>
                  <a:lnTo>
                    <a:pt x="2743199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11310440" y="5073650"/>
            <a:ext cx="5613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Zoe</a:t>
            </a:r>
            <a:r>
              <a:rPr sz="900" spc="4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180" dirty="0">
                <a:solidFill>
                  <a:srgbClr val="212121"/>
                </a:solidFill>
                <a:latin typeface="Helvetica Neue"/>
                <a:cs typeface="Trebuchet MS"/>
              </a:rPr>
              <a:t>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9643715" y="5073650"/>
            <a:ext cx="1765935" cy="4292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7200"/>
              </a:lnSpc>
              <a:spcBef>
                <a:spcPts val="130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Shepparton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0" dirty="0">
                <a:solidFill>
                  <a:srgbClr val="212121"/>
                </a:solidFill>
                <a:latin typeface="Helvetica Neue"/>
                <a:cs typeface="Trebuchet MS"/>
              </a:rPr>
              <a:t>News</a:t>
            </a:r>
            <a:r>
              <a:rPr sz="900" spc="50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(Licensed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by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 </a:t>
            </a: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5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3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5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Nov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29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8:18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224615" y="5503227"/>
            <a:ext cx="2699385" cy="40957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Pay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 </a:t>
            </a:r>
            <a:r>
              <a:rPr sz="1050" spc="-35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cap,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director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appointments </a:t>
            </a:r>
            <a:r>
              <a:rPr sz="1050" spc="-30" dirty="0">
                <a:solidFill>
                  <a:srgbClr val="212121"/>
                </a:solidFill>
                <a:latin typeface="Verdana"/>
                <a:cs typeface="Verdana"/>
                <a:hlinkClick r:id="rId36"/>
              </a:rPr>
              <a:t>approved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00" spc="-85" dirty="0">
                <a:solidFill>
                  <a:srgbClr val="212121"/>
                </a:solidFill>
                <a:latin typeface="Helvetica Neue"/>
                <a:cs typeface="Trebuchet MS"/>
              </a:rPr>
              <a:t>...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as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deputy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40" dirty="0">
                <a:solidFill>
                  <a:srgbClr val="212121"/>
                </a:solidFill>
                <a:latin typeface="Helvetica Neue"/>
                <a:cs typeface="Trebuchet MS"/>
              </a:rPr>
              <a:t>chair,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and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55" dirty="0">
                <a:solidFill>
                  <a:srgbClr val="212121"/>
                </a:solidFill>
                <a:latin typeface="Helvetica Neue"/>
                <a:cs typeface="Trebuchet MS"/>
              </a:rPr>
              <a:t>Mrs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Coupland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was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elected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9239250" y="3705225"/>
            <a:ext cx="5562600" cy="1800225"/>
            <a:chOff x="9239250" y="3705225"/>
            <a:chExt cx="5562600" cy="1800225"/>
          </a:xfrm>
        </p:grpSpPr>
        <p:pic>
          <p:nvPicPr>
            <p:cNvPr id="117" name="object 11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239250" y="5124450"/>
              <a:ext cx="342899" cy="342899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29749" y="5314949"/>
              <a:ext cx="190499" cy="190499"/>
            </a:xfrm>
            <a:prstGeom prst="rect">
              <a:avLst/>
            </a:prstGeom>
          </p:spPr>
        </p:pic>
        <p:pic>
          <p:nvPicPr>
            <p:cNvPr id="119" name="object 119">
              <a:hlinkClick r:id="rId38"/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058649" y="3705225"/>
              <a:ext cx="2743200" cy="1314449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12058648" y="5019674"/>
              <a:ext cx="2743200" cy="9525"/>
            </a:xfrm>
            <a:custGeom>
              <a:avLst/>
              <a:gdLst/>
              <a:ahLst/>
              <a:cxnLst/>
              <a:rect l="l" t="t" r="r" b="b"/>
              <a:pathLst>
                <a:path w="2743200" h="9525">
                  <a:moveTo>
                    <a:pt x="2743200" y="9524"/>
                  </a:moveTo>
                  <a:lnTo>
                    <a:pt x="0" y="9524"/>
                  </a:lnTo>
                  <a:lnTo>
                    <a:pt x="0" y="0"/>
                  </a:lnTo>
                  <a:lnTo>
                    <a:pt x="2743200" y="0"/>
                  </a:lnTo>
                  <a:lnTo>
                    <a:pt x="2743200" y="9524"/>
                  </a:lnTo>
                  <a:close/>
                </a:path>
              </a:pathLst>
            </a:custGeom>
            <a:solidFill>
              <a:srgbClr val="E0E0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14246522" y="5073650"/>
            <a:ext cx="6121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indent="-78105">
              <a:lnSpc>
                <a:spcPct val="100000"/>
              </a:lnSpc>
              <a:spcBef>
                <a:spcPts val="100"/>
              </a:spcBef>
              <a:buChar char="•"/>
              <a:tabLst>
                <a:tab pos="90805" algn="l"/>
              </a:tabLst>
            </a:pP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Geoﬀ…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544969" y="5073650"/>
            <a:ext cx="1765935" cy="4292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7200"/>
              </a:lnSpc>
              <a:spcBef>
                <a:spcPts val="130"/>
              </a:spcBef>
            </a:pP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The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Shepparton</a:t>
            </a:r>
            <a:r>
              <a:rPr sz="900" spc="3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20" dirty="0">
                <a:solidFill>
                  <a:srgbClr val="212121"/>
                </a:solidFill>
                <a:latin typeface="Helvetica Neue"/>
                <a:cs typeface="Trebuchet MS"/>
              </a:rPr>
              <a:t>News</a:t>
            </a:r>
            <a:r>
              <a:rPr sz="900" spc="50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(Licensed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by</a:t>
            </a:r>
            <a:r>
              <a:rPr sz="900" spc="1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Copyright</a:t>
            </a:r>
            <a:r>
              <a:rPr sz="900" spc="1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Agency) </a:t>
            </a:r>
            <a:r>
              <a:rPr sz="900" b="1" dirty="0">
                <a:solidFill>
                  <a:srgbClr val="1D9F9F"/>
                </a:solidFill>
                <a:latin typeface="Helvetica Neue"/>
                <a:cs typeface="Tahoma"/>
              </a:rPr>
              <a:t>News</a:t>
            </a:r>
            <a:r>
              <a:rPr sz="900" b="1" spc="45" dirty="0">
                <a:solidFill>
                  <a:srgbClr val="1D9F9F"/>
                </a:solidFill>
                <a:latin typeface="Helvetica Neue"/>
                <a:cs typeface="Tahoma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-15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82" baseline="3086" dirty="0">
                <a:solidFill>
                  <a:srgbClr val="595959"/>
                </a:solidFill>
                <a:latin typeface="Helvetica Neue"/>
                <a:cs typeface="Trebuchet MS"/>
              </a:rPr>
              <a:t>AU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419" baseline="3086" dirty="0">
                <a:solidFill>
                  <a:srgbClr val="595959"/>
                </a:solidFill>
                <a:latin typeface="Helvetica Neue"/>
                <a:cs typeface="Trebuchet MS"/>
              </a:rPr>
              <a:t>|</a:t>
            </a:r>
            <a:r>
              <a:rPr sz="1350" spc="60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Nov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28</a:t>
            </a:r>
            <a:r>
              <a:rPr sz="1350" spc="-15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-127" baseline="3086" dirty="0">
                <a:solidFill>
                  <a:srgbClr val="595959"/>
                </a:solidFill>
                <a:latin typeface="Helvetica Neue"/>
                <a:cs typeface="Trebuchet MS"/>
              </a:rPr>
              <a:t>·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baseline="3086" dirty="0">
                <a:solidFill>
                  <a:srgbClr val="595959"/>
                </a:solidFill>
                <a:latin typeface="Helvetica Neue"/>
                <a:cs typeface="Trebuchet MS"/>
              </a:rPr>
              <a:t>11:21</a:t>
            </a:r>
            <a:r>
              <a:rPr sz="1350" spc="-22" baseline="3086" dirty="0">
                <a:solidFill>
                  <a:srgbClr val="595959"/>
                </a:solidFill>
                <a:latin typeface="Helvetica Neue"/>
                <a:cs typeface="Trebuchet MS"/>
              </a:rPr>
              <a:t> </a:t>
            </a:r>
            <a:r>
              <a:rPr sz="1350" spc="104" baseline="3086" dirty="0">
                <a:solidFill>
                  <a:srgbClr val="595959"/>
                </a:solidFill>
                <a:latin typeface="Helvetica Neue"/>
                <a:cs typeface="Trebuchet MS"/>
              </a:rPr>
              <a:t>AM</a:t>
            </a:r>
            <a:endParaRPr sz="1350" baseline="3086">
              <a:latin typeface="Trebuchet MS"/>
              <a:cs typeface="Trebuchet MS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2125869" y="5503227"/>
            <a:ext cx="2553335" cy="40957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050" spc="-70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Water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 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group </a:t>
            </a:r>
            <a:r>
              <a:rPr sz="1050" spc="-45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encouraged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 by</a:t>
            </a:r>
            <a:r>
              <a:rPr sz="1050" spc="-55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 </a:t>
            </a:r>
            <a:r>
              <a:rPr sz="1050" spc="-10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MDBA</a:t>
            </a:r>
            <a:r>
              <a:rPr sz="1050" spc="-50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 </a:t>
            </a:r>
            <a:r>
              <a:rPr sz="1050" spc="-25" dirty="0">
                <a:solidFill>
                  <a:srgbClr val="212121"/>
                </a:solidFill>
                <a:latin typeface="Verdana"/>
                <a:cs typeface="Verdana"/>
                <a:hlinkClick r:id="rId38"/>
              </a:rPr>
              <a:t>talk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00" spc="-85" dirty="0">
                <a:solidFill>
                  <a:srgbClr val="212121"/>
                </a:solidFill>
                <a:latin typeface="Helvetica Neue"/>
                <a:cs typeface="Trebuchet MS"/>
              </a:rPr>
              <a:t>...</a:t>
            </a:r>
            <a:r>
              <a:rPr sz="900" spc="2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group</a:t>
            </a:r>
            <a:r>
              <a:rPr sz="900" spc="2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has</a:t>
            </a:r>
            <a:r>
              <a:rPr sz="900" spc="2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been</a:t>
            </a:r>
            <a:r>
              <a:rPr sz="900" spc="2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encouraged</a:t>
            </a:r>
            <a:r>
              <a:rPr sz="900" spc="25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12121"/>
                </a:solidFill>
                <a:latin typeface="Helvetica Neue"/>
                <a:cs typeface="Trebuchet MS"/>
              </a:rPr>
              <a:t>by</a:t>
            </a:r>
            <a:r>
              <a:rPr sz="900" spc="2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its</a:t>
            </a:r>
            <a:r>
              <a:rPr sz="900" spc="20" dirty="0">
                <a:solidFill>
                  <a:srgbClr val="212121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12121"/>
                </a:solidFill>
                <a:latin typeface="Helvetica Neue"/>
                <a:cs typeface="Trebuchet MS"/>
              </a:rPr>
              <a:t>latest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7286624" y="5124450"/>
            <a:ext cx="5229225" cy="2286000"/>
            <a:chOff x="7286624" y="5124450"/>
            <a:chExt cx="5229225" cy="2286000"/>
          </a:xfrm>
        </p:grpSpPr>
        <p:pic>
          <p:nvPicPr>
            <p:cNvPr id="125" name="object 12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2134850" y="5124450"/>
              <a:ext cx="342899" cy="34289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25349" y="5314949"/>
              <a:ext cx="190499" cy="190499"/>
            </a:xfrm>
            <a:prstGeom prst="rect">
              <a:avLst/>
            </a:prstGeom>
          </p:spPr>
        </p:pic>
        <p:sp>
          <p:nvSpPr>
            <p:cNvPr id="127" name="object 127">
              <a:hlinkClick r:id="rId40"/>
            </p:cNvPr>
            <p:cNvSpPr/>
            <p:nvPr/>
          </p:nvSpPr>
          <p:spPr>
            <a:xfrm>
              <a:off x="7286624" y="6781799"/>
              <a:ext cx="685800" cy="628650"/>
            </a:xfrm>
            <a:custGeom>
              <a:avLst/>
              <a:gdLst/>
              <a:ahLst/>
              <a:cxnLst/>
              <a:rect l="l" t="t" r="r" b="b"/>
              <a:pathLst>
                <a:path w="685800" h="628650">
                  <a:moveTo>
                    <a:pt x="532418" y="628650"/>
                  </a:moveTo>
                  <a:lnTo>
                    <a:pt x="153378" y="628650"/>
                  </a:lnTo>
                  <a:lnTo>
                    <a:pt x="145451" y="623247"/>
                  </a:lnTo>
                  <a:lnTo>
                    <a:pt x="112621" y="596971"/>
                  </a:lnTo>
                  <a:lnTo>
                    <a:pt x="83253" y="566874"/>
                  </a:lnTo>
                  <a:lnTo>
                    <a:pt x="57787" y="533404"/>
                  </a:lnTo>
                  <a:lnTo>
                    <a:pt x="36610" y="497068"/>
                  </a:lnTo>
                  <a:lnTo>
                    <a:pt x="20043" y="458418"/>
                  </a:lnTo>
                  <a:lnTo>
                    <a:pt x="8331" y="418031"/>
                  </a:lnTo>
                  <a:lnTo>
                    <a:pt x="1651" y="376509"/>
                  </a:lnTo>
                  <a:lnTo>
                    <a:pt x="0" y="342899"/>
                  </a:lnTo>
                  <a:lnTo>
                    <a:pt x="103" y="334482"/>
                  </a:lnTo>
                  <a:lnTo>
                    <a:pt x="3711" y="292586"/>
                  </a:lnTo>
                  <a:lnTo>
                    <a:pt x="12420" y="251446"/>
                  </a:lnTo>
                  <a:lnTo>
                    <a:pt x="26100" y="211677"/>
                  </a:lnTo>
                  <a:lnTo>
                    <a:pt x="44547" y="173882"/>
                  </a:lnTo>
                  <a:lnTo>
                    <a:pt x="67478" y="138634"/>
                  </a:lnTo>
                  <a:lnTo>
                    <a:pt x="94553" y="106457"/>
                  </a:lnTo>
                  <a:lnTo>
                    <a:pt x="125365" y="77834"/>
                  </a:lnTo>
                  <a:lnTo>
                    <a:pt x="159450" y="53197"/>
                  </a:lnTo>
                  <a:lnTo>
                    <a:pt x="196290" y="32921"/>
                  </a:lnTo>
                  <a:lnTo>
                    <a:pt x="235336" y="17306"/>
                  </a:lnTo>
                  <a:lnTo>
                    <a:pt x="276002" y="6588"/>
                  </a:lnTo>
                  <a:lnTo>
                    <a:pt x="317677" y="929"/>
                  </a:lnTo>
                  <a:lnTo>
                    <a:pt x="342899" y="0"/>
                  </a:lnTo>
                  <a:lnTo>
                    <a:pt x="351317" y="103"/>
                  </a:lnTo>
                  <a:lnTo>
                    <a:pt x="393212" y="3711"/>
                  </a:lnTo>
                  <a:lnTo>
                    <a:pt x="434351" y="12420"/>
                  </a:lnTo>
                  <a:lnTo>
                    <a:pt x="474120" y="26100"/>
                  </a:lnTo>
                  <a:lnTo>
                    <a:pt x="511916" y="44547"/>
                  </a:lnTo>
                  <a:lnTo>
                    <a:pt x="547164" y="67479"/>
                  </a:lnTo>
                  <a:lnTo>
                    <a:pt x="579340" y="94553"/>
                  </a:lnTo>
                  <a:lnTo>
                    <a:pt x="607964" y="125366"/>
                  </a:lnTo>
                  <a:lnTo>
                    <a:pt x="632600" y="159450"/>
                  </a:lnTo>
                  <a:lnTo>
                    <a:pt x="652877" y="196290"/>
                  </a:lnTo>
                  <a:lnTo>
                    <a:pt x="668491" y="235335"/>
                  </a:lnTo>
                  <a:lnTo>
                    <a:pt x="679209" y="276003"/>
                  </a:lnTo>
                  <a:lnTo>
                    <a:pt x="684870" y="317677"/>
                  </a:lnTo>
                  <a:lnTo>
                    <a:pt x="685799" y="342899"/>
                  </a:lnTo>
                  <a:lnTo>
                    <a:pt x="685696" y="351317"/>
                  </a:lnTo>
                  <a:lnTo>
                    <a:pt x="682088" y="393213"/>
                  </a:lnTo>
                  <a:lnTo>
                    <a:pt x="673378" y="434353"/>
                  </a:lnTo>
                  <a:lnTo>
                    <a:pt x="659696" y="474121"/>
                  </a:lnTo>
                  <a:lnTo>
                    <a:pt x="641250" y="511915"/>
                  </a:lnTo>
                  <a:lnTo>
                    <a:pt x="618319" y="547164"/>
                  </a:lnTo>
                  <a:lnTo>
                    <a:pt x="591245" y="579340"/>
                  </a:lnTo>
                  <a:lnTo>
                    <a:pt x="560432" y="607964"/>
                  </a:lnTo>
                  <a:lnTo>
                    <a:pt x="532418" y="628650"/>
                  </a:lnTo>
                  <a:close/>
                </a:path>
              </a:pathLst>
            </a:custGeom>
            <a:solidFill>
              <a:srgbClr val="974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7543006" y="6969125"/>
            <a:ext cx="296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Helvetica Neue"/>
                <a:cs typeface="Tahoma"/>
                <a:hlinkClick r:id="rId40"/>
              </a:rPr>
              <a:t>A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129" name="object 129">
            <a:hlinkClick r:id="rId41"/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096875" y="6772275"/>
            <a:ext cx="685799" cy="638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5450" y="415925"/>
            <a:ext cx="3737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latin typeface="Helvetica Neue"/>
                <a:cs typeface="Tahoma"/>
              </a:rPr>
              <a:t>Highlighted</a:t>
            </a:r>
            <a:r>
              <a:rPr sz="1800" b="1" spc="-60" dirty="0">
                <a:latin typeface="Helvetica Neue"/>
                <a:cs typeface="Tahoma"/>
              </a:rPr>
              <a:t> </a:t>
            </a:r>
            <a:r>
              <a:rPr sz="1800" b="1" spc="-110" dirty="0">
                <a:latin typeface="Helvetica Neue"/>
                <a:cs typeface="Tahoma"/>
              </a:rPr>
              <a:t>Industry</a:t>
            </a:r>
            <a:r>
              <a:rPr sz="1800" b="1" spc="-30" dirty="0">
                <a:latin typeface="Helvetica Neue"/>
                <a:cs typeface="Tahoma"/>
              </a:rPr>
              <a:t> </a:t>
            </a:r>
            <a:r>
              <a:rPr sz="1800" b="1" spc="-45" dirty="0">
                <a:latin typeface="Helvetica Neue"/>
                <a:cs typeface="Tahoma"/>
              </a:rPr>
              <a:t>and </a:t>
            </a:r>
            <a:r>
              <a:rPr sz="1800" b="1" spc="-35" dirty="0">
                <a:latin typeface="Helvetica Neue"/>
                <a:cs typeface="Tahoma"/>
              </a:rPr>
              <a:t>NIC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3036" y="328612"/>
            <a:ext cx="4857750" cy="3514725"/>
          </a:xfrm>
          <a:custGeom>
            <a:avLst/>
            <a:gdLst/>
            <a:ahLst/>
            <a:cxnLst/>
            <a:rect l="l" t="t" r="r" b="b"/>
            <a:pathLst>
              <a:path w="4743450" h="3514725">
                <a:moveTo>
                  <a:pt x="0" y="3481387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90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8" y="0"/>
                </a:lnTo>
                <a:lnTo>
                  <a:pt x="4710112" y="0"/>
                </a:lnTo>
                <a:lnTo>
                  <a:pt x="4714533" y="0"/>
                </a:lnTo>
                <a:lnTo>
                  <a:pt x="4718785" y="845"/>
                </a:lnTo>
                <a:lnTo>
                  <a:pt x="4740911" y="20579"/>
                </a:lnTo>
                <a:lnTo>
                  <a:pt x="4742603" y="24664"/>
                </a:lnTo>
                <a:lnTo>
                  <a:pt x="4743449" y="28916"/>
                </a:lnTo>
                <a:lnTo>
                  <a:pt x="4743450" y="33337"/>
                </a:lnTo>
                <a:lnTo>
                  <a:pt x="4743450" y="3481387"/>
                </a:lnTo>
                <a:lnTo>
                  <a:pt x="4718785" y="3513878"/>
                </a:lnTo>
                <a:lnTo>
                  <a:pt x="4710112" y="3514724"/>
                </a:lnTo>
                <a:lnTo>
                  <a:pt x="33338" y="3514724"/>
                </a:lnTo>
                <a:lnTo>
                  <a:pt x="845" y="3490060"/>
                </a:lnTo>
                <a:lnTo>
                  <a:pt x="0" y="3485807"/>
                </a:lnTo>
                <a:lnTo>
                  <a:pt x="0" y="3481387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251" y="420823"/>
            <a:ext cx="1539875" cy="4667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200" b="1" dirty="0">
                <a:latin typeface="Helvetica Neue"/>
                <a:cs typeface="Tahoma"/>
              </a:rPr>
              <a:t>Most</a:t>
            </a:r>
            <a:r>
              <a:rPr sz="1200" b="1" spc="-55" dirty="0">
                <a:latin typeface="Helvetica Neue"/>
                <a:cs typeface="Tahoma"/>
              </a:rPr>
              <a:t> </a:t>
            </a:r>
            <a:r>
              <a:rPr sz="1200" b="1" spc="-10" dirty="0">
                <a:latin typeface="Helvetica Neue"/>
                <a:cs typeface="Tahoma"/>
              </a:rPr>
              <a:t>Social</a:t>
            </a:r>
            <a:r>
              <a:rPr sz="1200" b="1" spc="-50" dirty="0">
                <a:latin typeface="Helvetica Neue"/>
                <a:cs typeface="Tahoma"/>
              </a:rPr>
              <a:t> </a:t>
            </a:r>
            <a:r>
              <a:rPr sz="1200" b="1" spc="-10" dirty="0">
                <a:latin typeface="Helvetica Neue"/>
                <a:cs typeface="Tahoma"/>
              </a:rPr>
              <a:t>Shares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1624" y="1114425"/>
            <a:ext cx="4419599" cy="249554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0177460" y="328612"/>
            <a:ext cx="4857750" cy="3514725"/>
          </a:xfrm>
          <a:custGeom>
            <a:avLst/>
            <a:gdLst/>
            <a:ahLst/>
            <a:cxnLst/>
            <a:rect l="l" t="t" r="r" b="b"/>
            <a:pathLst>
              <a:path w="4743450" h="3514725">
                <a:moveTo>
                  <a:pt x="1" y="3481387"/>
                </a:moveTo>
                <a:lnTo>
                  <a:pt x="1" y="33337"/>
                </a:lnTo>
                <a:lnTo>
                  <a:pt x="0" y="28916"/>
                </a:lnTo>
                <a:lnTo>
                  <a:pt x="845" y="24664"/>
                </a:lnTo>
                <a:lnTo>
                  <a:pt x="2537" y="20579"/>
                </a:lnTo>
                <a:lnTo>
                  <a:pt x="4228" y="16495"/>
                </a:lnTo>
                <a:lnTo>
                  <a:pt x="6637" y="12890"/>
                </a:lnTo>
                <a:lnTo>
                  <a:pt x="9764" y="9764"/>
                </a:lnTo>
                <a:lnTo>
                  <a:pt x="12889" y="6638"/>
                </a:lnTo>
                <a:lnTo>
                  <a:pt x="16495" y="4229"/>
                </a:lnTo>
                <a:lnTo>
                  <a:pt x="20580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8" y="0"/>
                </a:lnTo>
                <a:lnTo>
                  <a:pt x="4710113" y="0"/>
                </a:lnTo>
                <a:lnTo>
                  <a:pt x="4714532" y="0"/>
                </a:lnTo>
                <a:lnTo>
                  <a:pt x="4718784" y="845"/>
                </a:lnTo>
                <a:lnTo>
                  <a:pt x="4722868" y="2537"/>
                </a:lnTo>
                <a:lnTo>
                  <a:pt x="4726952" y="4229"/>
                </a:lnTo>
                <a:lnTo>
                  <a:pt x="4743450" y="33337"/>
                </a:lnTo>
                <a:lnTo>
                  <a:pt x="4743450" y="3481387"/>
                </a:lnTo>
                <a:lnTo>
                  <a:pt x="4722868" y="3512186"/>
                </a:lnTo>
                <a:lnTo>
                  <a:pt x="4718784" y="3513878"/>
                </a:lnTo>
                <a:lnTo>
                  <a:pt x="4714532" y="3514724"/>
                </a:lnTo>
                <a:lnTo>
                  <a:pt x="4710113" y="3514724"/>
                </a:lnTo>
                <a:lnTo>
                  <a:pt x="33338" y="3514724"/>
                </a:lnTo>
                <a:lnTo>
                  <a:pt x="9764" y="3504960"/>
                </a:lnTo>
                <a:lnTo>
                  <a:pt x="6637" y="3501834"/>
                </a:lnTo>
                <a:lnTo>
                  <a:pt x="4228" y="3498228"/>
                </a:lnTo>
                <a:lnTo>
                  <a:pt x="2537" y="3494144"/>
                </a:lnTo>
                <a:lnTo>
                  <a:pt x="845" y="3490060"/>
                </a:lnTo>
                <a:lnTo>
                  <a:pt x="0" y="3485807"/>
                </a:lnTo>
                <a:lnTo>
                  <a:pt x="1" y="3481387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283824" y="420823"/>
            <a:ext cx="2538095" cy="4667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200" b="1" spc="-30" dirty="0">
                <a:latin typeface="Helvetica Neue"/>
                <a:cs typeface="Tahoma"/>
              </a:rPr>
              <a:t>Highest</a:t>
            </a:r>
            <a:r>
              <a:rPr sz="1200" b="1" spc="-40" dirty="0">
                <a:latin typeface="Helvetica Neue"/>
                <a:cs typeface="Tahoma"/>
              </a:rPr>
              <a:t> Potential </a:t>
            </a:r>
            <a:r>
              <a:rPr sz="1200" b="1" spc="-35" dirty="0">
                <a:latin typeface="Helvetica Neue"/>
                <a:cs typeface="Tahoma"/>
              </a:rPr>
              <a:t>Editorial</a:t>
            </a:r>
            <a:r>
              <a:rPr sz="1200" b="1" spc="-40" dirty="0">
                <a:latin typeface="Helvetica Neue"/>
                <a:cs typeface="Tahoma"/>
              </a:rPr>
              <a:t> </a:t>
            </a:r>
            <a:r>
              <a:rPr sz="1200" b="1" spc="-20" dirty="0">
                <a:latin typeface="Helvetica Neue"/>
                <a:cs typeface="Tahoma"/>
              </a:rPr>
              <a:t>Reach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96524" y="1114425"/>
            <a:ext cx="4419599" cy="249554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328612" y="947737"/>
            <a:ext cx="4857750" cy="2886075"/>
          </a:xfrm>
          <a:custGeom>
            <a:avLst/>
            <a:gdLst/>
            <a:ahLst/>
            <a:cxnLst/>
            <a:rect l="l" t="t" r="r" b="b"/>
            <a:pathLst>
              <a:path w="4743450" h="2886075">
                <a:moveTo>
                  <a:pt x="0" y="2852737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90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7" y="0"/>
                </a:lnTo>
                <a:lnTo>
                  <a:pt x="4710112" y="0"/>
                </a:lnTo>
                <a:lnTo>
                  <a:pt x="4714532" y="0"/>
                </a:lnTo>
                <a:lnTo>
                  <a:pt x="4718785" y="845"/>
                </a:lnTo>
                <a:lnTo>
                  <a:pt x="4722869" y="2537"/>
                </a:lnTo>
                <a:lnTo>
                  <a:pt x="4726953" y="4229"/>
                </a:lnTo>
                <a:lnTo>
                  <a:pt x="4730559" y="6638"/>
                </a:lnTo>
                <a:lnTo>
                  <a:pt x="4733685" y="9764"/>
                </a:lnTo>
                <a:lnTo>
                  <a:pt x="4736811" y="12890"/>
                </a:lnTo>
                <a:lnTo>
                  <a:pt x="4743449" y="33337"/>
                </a:lnTo>
                <a:lnTo>
                  <a:pt x="4743449" y="2852737"/>
                </a:lnTo>
                <a:lnTo>
                  <a:pt x="4743449" y="2857157"/>
                </a:lnTo>
                <a:lnTo>
                  <a:pt x="4742603" y="2861409"/>
                </a:lnTo>
                <a:lnTo>
                  <a:pt x="4740911" y="2865494"/>
                </a:lnTo>
                <a:lnTo>
                  <a:pt x="4739219" y="2869578"/>
                </a:lnTo>
                <a:lnTo>
                  <a:pt x="4710112" y="2886074"/>
                </a:lnTo>
                <a:lnTo>
                  <a:pt x="33337" y="2886074"/>
                </a:lnTo>
                <a:lnTo>
                  <a:pt x="2537" y="2865494"/>
                </a:lnTo>
                <a:lnTo>
                  <a:pt x="845" y="2861409"/>
                </a:lnTo>
                <a:lnTo>
                  <a:pt x="0" y="2857157"/>
                </a:lnTo>
                <a:lnTo>
                  <a:pt x="0" y="2852737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34975" y="1050834"/>
            <a:ext cx="1593215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30" dirty="0">
                <a:latin typeface="Helvetica Neue"/>
                <a:cs typeface="Tahoma"/>
              </a:rPr>
              <a:t>Highest</a:t>
            </a:r>
            <a:r>
              <a:rPr sz="1200" b="1" spc="-50" dirty="0">
                <a:latin typeface="Helvetica Neue"/>
                <a:cs typeface="Tahoma"/>
              </a:rPr>
              <a:t> </a:t>
            </a:r>
            <a:r>
              <a:rPr sz="1200" b="1" spc="-30" dirty="0">
                <a:latin typeface="Helvetica Neue"/>
                <a:cs typeface="Tahoma"/>
              </a:rPr>
              <a:t>Syndication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1975" y="1895475"/>
            <a:ext cx="4190999" cy="175259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328612" y="4024312"/>
            <a:ext cx="4857750" cy="3505200"/>
          </a:xfrm>
          <a:custGeom>
            <a:avLst/>
            <a:gdLst/>
            <a:ahLst/>
            <a:cxnLst/>
            <a:rect l="l" t="t" r="r" b="b"/>
            <a:pathLst>
              <a:path w="4743450" h="3505200">
                <a:moveTo>
                  <a:pt x="0" y="3471862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89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7" y="0"/>
                </a:lnTo>
                <a:lnTo>
                  <a:pt x="4710112" y="0"/>
                </a:lnTo>
                <a:lnTo>
                  <a:pt x="4714532" y="0"/>
                </a:lnTo>
                <a:lnTo>
                  <a:pt x="4718785" y="845"/>
                </a:lnTo>
                <a:lnTo>
                  <a:pt x="4722869" y="2537"/>
                </a:lnTo>
                <a:lnTo>
                  <a:pt x="4726953" y="4229"/>
                </a:lnTo>
                <a:lnTo>
                  <a:pt x="4730559" y="6638"/>
                </a:lnTo>
                <a:lnTo>
                  <a:pt x="4733685" y="9764"/>
                </a:lnTo>
                <a:lnTo>
                  <a:pt x="4736811" y="12889"/>
                </a:lnTo>
                <a:lnTo>
                  <a:pt x="4743449" y="33337"/>
                </a:lnTo>
                <a:lnTo>
                  <a:pt x="4743449" y="3471862"/>
                </a:lnTo>
                <a:lnTo>
                  <a:pt x="4733685" y="3495434"/>
                </a:lnTo>
                <a:lnTo>
                  <a:pt x="4730559" y="3498560"/>
                </a:lnTo>
                <a:lnTo>
                  <a:pt x="4710112" y="3505199"/>
                </a:lnTo>
                <a:lnTo>
                  <a:pt x="33337" y="3505199"/>
                </a:lnTo>
                <a:lnTo>
                  <a:pt x="28916" y="3505199"/>
                </a:lnTo>
                <a:lnTo>
                  <a:pt x="24664" y="3504352"/>
                </a:lnTo>
                <a:lnTo>
                  <a:pt x="20579" y="3502660"/>
                </a:lnTo>
                <a:lnTo>
                  <a:pt x="16495" y="3500969"/>
                </a:lnTo>
                <a:lnTo>
                  <a:pt x="12890" y="3498560"/>
                </a:lnTo>
                <a:lnTo>
                  <a:pt x="9764" y="3495434"/>
                </a:lnTo>
                <a:lnTo>
                  <a:pt x="6638" y="3492308"/>
                </a:lnTo>
                <a:lnTo>
                  <a:pt x="4229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0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4975" y="4127409"/>
            <a:ext cx="1263650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30" dirty="0">
                <a:latin typeface="Helvetica Neue"/>
                <a:cs typeface="Tahoma"/>
              </a:rPr>
              <a:t>Mentions</a:t>
            </a:r>
            <a:r>
              <a:rPr sz="1200" b="1" spc="-20" dirty="0">
                <a:latin typeface="Helvetica Neue"/>
                <a:cs typeface="Tahoma"/>
              </a:rPr>
              <a:t> </a:t>
            </a:r>
            <a:r>
              <a:rPr sz="1200" b="1" spc="-50" dirty="0">
                <a:latin typeface="Helvetica Neue"/>
                <a:cs typeface="Tahoma"/>
              </a:rPr>
              <a:t>Trend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47749" y="4901660"/>
            <a:ext cx="3829050" cy="0"/>
          </a:xfrm>
          <a:custGeom>
            <a:avLst/>
            <a:gdLst/>
            <a:ahLst/>
            <a:cxnLst/>
            <a:rect l="l" t="t" r="r" b="b"/>
            <a:pathLst>
              <a:path w="3714750">
                <a:moveTo>
                  <a:pt x="0" y="0"/>
                </a:moveTo>
                <a:lnTo>
                  <a:pt x="3714749" y="0"/>
                </a:lnTo>
              </a:path>
            </a:pathLst>
          </a:custGeom>
          <a:ln w="7429">
            <a:solidFill>
              <a:srgbClr val="EDED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047749" y="5474017"/>
            <a:ext cx="3714750" cy="1160145"/>
            <a:chOff x="1047749" y="5474017"/>
            <a:chExt cx="3714750" cy="1160145"/>
          </a:xfrm>
        </p:grpSpPr>
        <p:sp>
          <p:nvSpPr>
            <p:cNvPr id="16" name="object 16"/>
            <p:cNvSpPr/>
            <p:nvPr/>
          </p:nvSpPr>
          <p:spPr>
            <a:xfrm>
              <a:off x="1047749" y="5480589"/>
              <a:ext cx="3714750" cy="1143000"/>
            </a:xfrm>
            <a:custGeom>
              <a:avLst/>
              <a:gdLst/>
              <a:ahLst/>
              <a:cxnLst/>
              <a:rect l="l" t="t" r="r" b="b"/>
              <a:pathLst>
                <a:path w="3714750" h="1143000">
                  <a:moveTo>
                    <a:pt x="0" y="1142999"/>
                  </a:moveTo>
                  <a:lnTo>
                    <a:pt x="3714749" y="1142999"/>
                  </a:lnTo>
                </a:path>
                <a:path w="3714750" h="1143000">
                  <a:moveTo>
                    <a:pt x="0" y="571499"/>
                  </a:moveTo>
                  <a:lnTo>
                    <a:pt x="3714749" y="571499"/>
                  </a:lnTo>
                </a:path>
                <a:path w="3714750" h="1143000">
                  <a:moveTo>
                    <a:pt x="0" y="0"/>
                  </a:moveTo>
                  <a:lnTo>
                    <a:pt x="3714749" y="0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7749" y="6624637"/>
              <a:ext cx="3714750" cy="0"/>
            </a:xfrm>
            <a:custGeom>
              <a:avLst/>
              <a:gdLst/>
              <a:ahLst/>
              <a:cxnLst/>
              <a:rect l="l" t="t" r="r" b="b"/>
              <a:pathLst>
                <a:path w="3714750">
                  <a:moveTo>
                    <a:pt x="0" y="0"/>
                  </a:moveTo>
                  <a:lnTo>
                    <a:pt x="3714749" y="0"/>
                  </a:lnTo>
                </a:path>
              </a:pathLst>
            </a:custGeom>
            <a:ln w="9524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4288" y="6442709"/>
              <a:ext cx="3654425" cy="177165"/>
            </a:xfrm>
            <a:custGeom>
              <a:avLst/>
              <a:gdLst/>
              <a:ahLst/>
              <a:cxnLst/>
              <a:rect l="l" t="t" r="r" b="b"/>
              <a:pathLst>
                <a:path w="3654425" h="177165">
                  <a:moveTo>
                    <a:pt x="0" y="177165"/>
                  </a:moveTo>
                  <a:lnTo>
                    <a:pt x="608975" y="151447"/>
                  </a:lnTo>
                  <a:lnTo>
                    <a:pt x="1217950" y="177165"/>
                  </a:lnTo>
                  <a:lnTo>
                    <a:pt x="1826926" y="177165"/>
                  </a:lnTo>
                  <a:lnTo>
                    <a:pt x="2435901" y="0"/>
                  </a:lnTo>
                  <a:lnTo>
                    <a:pt x="3044876" y="174307"/>
                  </a:lnTo>
                  <a:lnTo>
                    <a:pt x="3653852" y="174307"/>
                  </a:lnTo>
                </a:path>
              </a:pathLst>
            </a:custGeom>
            <a:ln w="28574">
              <a:solidFill>
                <a:srgbClr val="0094E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4288" y="5488304"/>
              <a:ext cx="3654425" cy="1100455"/>
            </a:xfrm>
            <a:custGeom>
              <a:avLst/>
              <a:gdLst/>
              <a:ahLst/>
              <a:cxnLst/>
              <a:rect l="l" t="t" r="r" b="b"/>
              <a:pathLst>
                <a:path w="3654425" h="1100454">
                  <a:moveTo>
                    <a:pt x="0" y="1025842"/>
                  </a:moveTo>
                  <a:lnTo>
                    <a:pt x="608975" y="1094422"/>
                  </a:lnTo>
                  <a:lnTo>
                    <a:pt x="1217950" y="1100137"/>
                  </a:lnTo>
                  <a:lnTo>
                    <a:pt x="1826926" y="1062989"/>
                  </a:lnTo>
                  <a:lnTo>
                    <a:pt x="2435901" y="0"/>
                  </a:lnTo>
                  <a:lnTo>
                    <a:pt x="3044876" y="1028699"/>
                  </a:lnTo>
                  <a:lnTo>
                    <a:pt x="3653852" y="1080134"/>
                  </a:lnTo>
                </a:path>
              </a:pathLst>
            </a:custGeom>
            <a:ln w="28574">
              <a:solidFill>
                <a:srgbClr val="FFBC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3383" y="5513787"/>
            <a:ext cx="273050" cy="4978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Mentions</a:t>
            </a:r>
            <a:endParaRPr sz="900">
              <a:latin typeface="Trebuchet MS"/>
              <a:cs typeface="Trebuchet MS"/>
            </a:endParaRPr>
          </a:p>
        </p:txBody>
      </p:sp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3025" y="7124698"/>
            <a:ext cx="76203" cy="76201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463674" y="7064375"/>
            <a:ext cx="12928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40" dirty="0">
                <a:solidFill>
                  <a:srgbClr val="202020"/>
                </a:solidFill>
                <a:latin typeface="Helvetica Neue"/>
                <a:cs typeface="Tahoma"/>
              </a:rPr>
              <a:t>National</a:t>
            </a:r>
            <a:r>
              <a:rPr sz="1050" b="1" spc="-20" dirty="0">
                <a:solidFill>
                  <a:srgbClr val="202020"/>
                </a:solidFill>
                <a:latin typeface="Helvetica Neue"/>
                <a:cs typeface="Tahoma"/>
              </a:rPr>
              <a:t> </a:t>
            </a:r>
            <a:r>
              <a:rPr sz="1050" b="1" spc="-45" dirty="0">
                <a:solidFill>
                  <a:srgbClr val="202020"/>
                </a:solidFill>
                <a:latin typeface="Helvetica Neue"/>
                <a:cs typeface="Tahoma"/>
              </a:rPr>
              <a:t>Irrigators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24139" y="7124698"/>
            <a:ext cx="76203" cy="7620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2944789" y="7064375"/>
            <a:ext cx="114236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70" dirty="0">
                <a:solidFill>
                  <a:srgbClr val="202020"/>
                </a:solidFill>
                <a:latin typeface="Helvetica Neue"/>
                <a:cs typeface="Tahoma"/>
              </a:rPr>
              <a:t>Industry</a:t>
            </a:r>
            <a:r>
              <a:rPr sz="1050" b="1" dirty="0">
                <a:solidFill>
                  <a:srgbClr val="202020"/>
                </a:solidFill>
                <a:latin typeface="Helvetica Neue"/>
                <a:cs typeface="Tahoma"/>
              </a:rPr>
              <a:t> - </a:t>
            </a:r>
            <a:r>
              <a:rPr sz="1050" b="1" spc="-20" dirty="0">
                <a:solidFill>
                  <a:srgbClr val="202020"/>
                </a:solidFill>
                <a:latin typeface="Helvetica Neue"/>
                <a:cs typeface="Tahoma"/>
              </a:rPr>
              <a:t>News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9496" y="6702425"/>
            <a:ext cx="5041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Nov</a:t>
            </a:r>
            <a:r>
              <a:rPr sz="900" spc="8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28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98351" y="6702425"/>
            <a:ext cx="5041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Nov</a:t>
            </a:r>
            <a:r>
              <a:rPr sz="900" spc="8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29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7356" y="6702425"/>
            <a:ext cx="1080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4050" algn="l"/>
              </a:tabLst>
            </a:pP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Nov</a:t>
            </a:r>
            <a:r>
              <a:rPr sz="900" spc="8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30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	Dec</a:t>
            </a:r>
            <a:r>
              <a:rPr sz="900" spc="8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50" dirty="0">
                <a:solidFill>
                  <a:srgbClr val="202020"/>
                </a:solidFill>
                <a:latin typeface="Helvetica Neue"/>
                <a:cs typeface="Trebuchet MS"/>
              </a:rPr>
              <a:t>1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58108" y="6702425"/>
            <a:ext cx="4387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Dec</a:t>
            </a:r>
            <a:r>
              <a:rPr sz="900" spc="8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50" dirty="0">
                <a:solidFill>
                  <a:srgbClr val="202020"/>
                </a:solidFill>
                <a:latin typeface="Helvetica Neue"/>
                <a:cs typeface="Trebuchet MS"/>
              </a:rPr>
              <a:t>2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67112" y="6702425"/>
            <a:ext cx="9055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1970" algn="l"/>
              </a:tabLst>
            </a:pP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Dec</a:t>
            </a:r>
            <a:r>
              <a:rPr sz="900" spc="8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50" dirty="0">
                <a:solidFill>
                  <a:srgbClr val="202020"/>
                </a:solidFill>
                <a:latin typeface="Helvetica Neue"/>
                <a:cs typeface="Trebuchet MS"/>
              </a:rPr>
              <a:t>3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	</a:t>
            </a:r>
            <a:r>
              <a:rPr sz="900" spc="75" dirty="0">
                <a:solidFill>
                  <a:srgbClr val="202020"/>
                </a:solidFill>
                <a:latin typeface="Helvetica Neue"/>
                <a:cs typeface="Trebuchet MS"/>
              </a:rPr>
              <a:t>De…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58527" y="5968999"/>
            <a:ext cx="330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200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8527" y="5397500"/>
            <a:ext cx="330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400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58527" y="4826000"/>
            <a:ext cx="330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600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253036" y="4024312"/>
            <a:ext cx="4857750" cy="3505200"/>
          </a:xfrm>
          <a:custGeom>
            <a:avLst/>
            <a:gdLst/>
            <a:ahLst/>
            <a:cxnLst/>
            <a:rect l="l" t="t" r="r" b="b"/>
            <a:pathLst>
              <a:path w="4743450" h="3505200">
                <a:moveTo>
                  <a:pt x="0" y="3471862"/>
                </a:moveTo>
                <a:lnTo>
                  <a:pt x="0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9" y="16495"/>
                </a:lnTo>
                <a:lnTo>
                  <a:pt x="6638" y="12889"/>
                </a:lnTo>
                <a:lnTo>
                  <a:pt x="9764" y="9764"/>
                </a:lnTo>
                <a:lnTo>
                  <a:pt x="12890" y="6638"/>
                </a:lnTo>
                <a:lnTo>
                  <a:pt x="16495" y="4229"/>
                </a:lnTo>
                <a:lnTo>
                  <a:pt x="20579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8" y="0"/>
                </a:lnTo>
                <a:lnTo>
                  <a:pt x="4710112" y="0"/>
                </a:lnTo>
                <a:lnTo>
                  <a:pt x="4714533" y="0"/>
                </a:lnTo>
                <a:lnTo>
                  <a:pt x="4718785" y="845"/>
                </a:lnTo>
                <a:lnTo>
                  <a:pt x="4743450" y="33337"/>
                </a:lnTo>
                <a:lnTo>
                  <a:pt x="4743450" y="3471862"/>
                </a:lnTo>
                <a:lnTo>
                  <a:pt x="4718785" y="3504352"/>
                </a:lnTo>
                <a:lnTo>
                  <a:pt x="4710112" y="3505199"/>
                </a:lnTo>
                <a:lnTo>
                  <a:pt x="33338" y="3505199"/>
                </a:lnTo>
                <a:lnTo>
                  <a:pt x="9764" y="3495434"/>
                </a:lnTo>
                <a:lnTo>
                  <a:pt x="6638" y="3492308"/>
                </a:lnTo>
                <a:lnTo>
                  <a:pt x="4229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0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359251" y="4127409"/>
            <a:ext cx="2333625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30" dirty="0">
                <a:latin typeface="Helvetica Neue"/>
                <a:cs typeface="Tahoma"/>
              </a:rPr>
              <a:t>Share</a:t>
            </a:r>
            <a:r>
              <a:rPr sz="1200" b="1" spc="-60" dirty="0">
                <a:latin typeface="Helvetica Neue"/>
                <a:cs typeface="Tahoma"/>
              </a:rPr>
              <a:t> </a:t>
            </a:r>
            <a:r>
              <a:rPr sz="1200" b="1" spc="-10" dirty="0">
                <a:latin typeface="Helvetica Neue"/>
                <a:cs typeface="Tahoma"/>
              </a:rPr>
              <a:t>of</a:t>
            </a:r>
            <a:r>
              <a:rPr sz="1200" b="1" spc="-75" dirty="0">
                <a:latin typeface="Helvetica Neue"/>
                <a:cs typeface="Tahoma"/>
              </a:rPr>
              <a:t> </a:t>
            </a:r>
            <a:r>
              <a:rPr sz="1200" b="1" spc="-25" dirty="0">
                <a:latin typeface="Helvetica Neue"/>
                <a:cs typeface="Tahoma"/>
              </a:rPr>
              <a:t>Voice</a:t>
            </a:r>
            <a:r>
              <a:rPr sz="1200" b="1" spc="-60" dirty="0">
                <a:latin typeface="Helvetica Neue"/>
                <a:cs typeface="Tahoma"/>
              </a:rPr>
              <a:t> </a:t>
            </a:r>
            <a:r>
              <a:rPr sz="1200" b="1" spc="-35" dirty="0">
                <a:latin typeface="Helvetica Neue"/>
                <a:cs typeface="Tahoma"/>
              </a:rPr>
              <a:t>by</a:t>
            </a:r>
            <a:r>
              <a:rPr sz="1200" b="1" spc="-55" dirty="0">
                <a:latin typeface="Helvetica Neue"/>
                <a:cs typeface="Tahoma"/>
              </a:rPr>
              <a:t> </a:t>
            </a:r>
            <a:r>
              <a:rPr sz="1200" b="1" spc="-10" dirty="0">
                <a:latin typeface="Helvetica Neue"/>
                <a:cs typeface="Tahoma"/>
              </a:rPr>
              <a:t>Source</a:t>
            </a:r>
            <a:r>
              <a:rPr sz="1200" b="1" spc="-60" dirty="0">
                <a:latin typeface="Helvetica Neue"/>
                <a:cs typeface="Tahoma"/>
              </a:rPr>
              <a:t> </a:t>
            </a:r>
            <a:r>
              <a:rPr sz="1200" b="1" spc="-35" dirty="0">
                <a:latin typeface="Helvetica Neue"/>
                <a:cs typeface="Tahoma"/>
              </a:rPr>
              <a:t>Type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086474" y="4897945"/>
            <a:ext cx="3600450" cy="1731645"/>
            <a:chOff x="6086474" y="4897945"/>
            <a:chExt cx="3600450" cy="1731645"/>
          </a:xfrm>
        </p:grpSpPr>
        <p:sp>
          <p:nvSpPr>
            <p:cNvPr id="36" name="object 36"/>
            <p:cNvSpPr/>
            <p:nvPr/>
          </p:nvSpPr>
          <p:spPr>
            <a:xfrm>
              <a:off x="6086474" y="6623589"/>
              <a:ext cx="3600450" cy="0"/>
            </a:xfrm>
            <a:custGeom>
              <a:avLst/>
              <a:gdLst/>
              <a:ahLst/>
              <a:cxnLst/>
              <a:rect l="l" t="t" r="r" b="b"/>
              <a:pathLst>
                <a:path w="3600450">
                  <a:moveTo>
                    <a:pt x="0" y="0"/>
                  </a:moveTo>
                  <a:lnTo>
                    <a:pt x="3600449" y="0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86474" y="5766339"/>
              <a:ext cx="3600450" cy="0"/>
            </a:xfrm>
            <a:custGeom>
              <a:avLst/>
              <a:gdLst/>
              <a:ahLst/>
              <a:cxnLst/>
              <a:rect l="l" t="t" r="r" b="b"/>
              <a:pathLst>
                <a:path w="3600450">
                  <a:moveTo>
                    <a:pt x="0" y="0"/>
                  </a:moveTo>
                  <a:lnTo>
                    <a:pt x="309562" y="0"/>
                  </a:lnTo>
                </a:path>
                <a:path w="3600450">
                  <a:moveTo>
                    <a:pt x="890587" y="0"/>
                  </a:moveTo>
                  <a:lnTo>
                    <a:pt x="1509712" y="0"/>
                  </a:lnTo>
                </a:path>
                <a:path w="3600450">
                  <a:moveTo>
                    <a:pt x="2090737" y="0"/>
                  </a:moveTo>
                  <a:lnTo>
                    <a:pt x="2709862" y="0"/>
                  </a:lnTo>
                </a:path>
                <a:path w="3600450">
                  <a:moveTo>
                    <a:pt x="3290887" y="0"/>
                  </a:moveTo>
                  <a:lnTo>
                    <a:pt x="3600449" y="0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86474" y="4901659"/>
              <a:ext cx="3600450" cy="0"/>
            </a:xfrm>
            <a:custGeom>
              <a:avLst/>
              <a:gdLst/>
              <a:ahLst/>
              <a:cxnLst/>
              <a:rect l="l" t="t" r="r" b="b"/>
              <a:pathLst>
                <a:path w="3600450">
                  <a:moveTo>
                    <a:pt x="0" y="0"/>
                  </a:moveTo>
                  <a:lnTo>
                    <a:pt x="3600449" y="0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86474" y="6624637"/>
              <a:ext cx="3600450" cy="0"/>
            </a:xfrm>
            <a:custGeom>
              <a:avLst/>
              <a:gdLst/>
              <a:ahLst/>
              <a:cxnLst/>
              <a:rect l="l" t="t" r="r" b="b"/>
              <a:pathLst>
                <a:path w="3600450">
                  <a:moveTo>
                    <a:pt x="0" y="0"/>
                  </a:moveTo>
                  <a:lnTo>
                    <a:pt x="3600449" y="0"/>
                  </a:lnTo>
                </a:path>
              </a:pathLst>
            </a:custGeom>
            <a:ln w="9524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396037" y="4905374"/>
              <a:ext cx="581025" cy="271780"/>
            </a:xfrm>
            <a:custGeom>
              <a:avLst/>
              <a:gdLst/>
              <a:ahLst/>
              <a:cxnLst/>
              <a:rect l="l" t="t" r="r" b="b"/>
              <a:pathLst>
                <a:path w="581025" h="271779">
                  <a:moveTo>
                    <a:pt x="581012" y="2540"/>
                  </a:moveTo>
                  <a:lnTo>
                    <a:pt x="580644" y="2540"/>
                  </a:lnTo>
                  <a:lnTo>
                    <a:pt x="580644" y="0"/>
                  </a:lnTo>
                  <a:lnTo>
                    <a:pt x="368" y="0"/>
                  </a:lnTo>
                  <a:lnTo>
                    <a:pt x="368" y="2540"/>
                  </a:lnTo>
                  <a:lnTo>
                    <a:pt x="0" y="2540"/>
                  </a:lnTo>
                  <a:lnTo>
                    <a:pt x="0" y="271780"/>
                  </a:lnTo>
                  <a:lnTo>
                    <a:pt x="581012" y="271780"/>
                  </a:lnTo>
                  <a:lnTo>
                    <a:pt x="581012" y="2540"/>
                  </a:lnTo>
                  <a:close/>
                </a:path>
              </a:pathLst>
            </a:custGeom>
            <a:solidFill>
              <a:srgbClr val="00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596175" y="4905374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79">
                  <a:moveTo>
                    <a:pt x="581025" y="2540"/>
                  </a:moveTo>
                  <a:lnTo>
                    <a:pt x="580656" y="2540"/>
                  </a:lnTo>
                  <a:lnTo>
                    <a:pt x="580656" y="0"/>
                  </a:lnTo>
                  <a:lnTo>
                    <a:pt x="381" y="0"/>
                  </a:lnTo>
                  <a:lnTo>
                    <a:pt x="381" y="2540"/>
                  </a:lnTo>
                  <a:lnTo>
                    <a:pt x="0" y="2540"/>
                  </a:lnTo>
                  <a:lnTo>
                    <a:pt x="0" y="157480"/>
                  </a:lnTo>
                  <a:lnTo>
                    <a:pt x="581025" y="157480"/>
                  </a:lnTo>
                  <a:lnTo>
                    <a:pt x="581025" y="2540"/>
                  </a:lnTo>
                  <a:close/>
                </a:path>
              </a:pathLst>
            </a:custGeom>
            <a:solidFill>
              <a:srgbClr val="009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96037" y="5176837"/>
              <a:ext cx="581025" cy="1443355"/>
            </a:xfrm>
            <a:custGeom>
              <a:avLst/>
              <a:gdLst/>
              <a:ahLst/>
              <a:cxnLst/>
              <a:rect l="l" t="t" r="r" b="b"/>
              <a:pathLst>
                <a:path w="581025" h="1443354">
                  <a:moveTo>
                    <a:pt x="581024" y="1443037"/>
                  </a:moveTo>
                  <a:lnTo>
                    <a:pt x="0" y="1443037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443037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96037" y="5176837"/>
              <a:ext cx="581025" cy="1443355"/>
            </a:xfrm>
            <a:custGeom>
              <a:avLst/>
              <a:gdLst/>
              <a:ahLst/>
              <a:cxnLst/>
              <a:rect l="l" t="t" r="r" b="b"/>
              <a:pathLst>
                <a:path w="581025" h="1443354">
                  <a:moveTo>
                    <a:pt x="0" y="1443037"/>
                  </a:moveTo>
                  <a:lnTo>
                    <a:pt x="0" y="0"/>
                  </a:lnTo>
                  <a:lnTo>
                    <a:pt x="581024" y="0"/>
                  </a:lnTo>
                  <a:lnTo>
                    <a:pt x="581024" y="1443037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596187" y="5062537"/>
              <a:ext cx="581025" cy="1557655"/>
            </a:xfrm>
            <a:custGeom>
              <a:avLst/>
              <a:gdLst/>
              <a:ahLst/>
              <a:cxnLst/>
              <a:rect l="l" t="t" r="r" b="b"/>
              <a:pathLst>
                <a:path w="581025" h="1557654">
                  <a:moveTo>
                    <a:pt x="581024" y="1557337"/>
                  </a:moveTo>
                  <a:lnTo>
                    <a:pt x="0" y="1557337"/>
                  </a:lnTo>
                  <a:lnTo>
                    <a:pt x="0" y="0"/>
                  </a:lnTo>
                  <a:lnTo>
                    <a:pt x="581024" y="0"/>
                  </a:lnTo>
                  <a:lnTo>
                    <a:pt x="581024" y="1557337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596187" y="5062537"/>
              <a:ext cx="581025" cy="1557655"/>
            </a:xfrm>
            <a:custGeom>
              <a:avLst/>
              <a:gdLst/>
              <a:ahLst/>
              <a:cxnLst/>
              <a:rect l="l" t="t" r="r" b="b"/>
              <a:pathLst>
                <a:path w="581025" h="1557654">
                  <a:moveTo>
                    <a:pt x="0" y="1557337"/>
                  </a:moveTo>
                  <a:lnTo>
                    <a:pt x="0" y="0"/>
                  </a:lnTo>
                  <a:lnTo>
                    <a:pt x="581024" y="0"/>
                  </a:lnTo>
                  <a:lnTo>
                    <a:pt x="581024" y="1557337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796325" y="4905374"/>
              <a:ext cx="581025" cy="1714500"/>
            </a:xfrm>
            <a:custGeom>
              <a:avLst/>
              <a:gdLst/>
              <a:ahLst/>
              <a:cxnLst/>
              <a:rect l="l" t="t" r="r" b="b"/>
              <a:pathLst>
                <a:path w="581025" h="1714500">
                  <a:moveTo>
                    <a:pt x="581025" y="2540"/>
                  </a:moveTo>
                  <a:lnTo>
                    <a:pt x="580656" y="2540"/>
                  </a:lnTo>
                  <a:lnTo>
                    <a:pt x="580656" y="0"/>
                  </a:lnTo>
                  <a:lnTo>
                    <a:pt x="381" y="0"/>
                  </a:lnTo>
                  <a:lnTo>
                    <a:pt x="381" y="2540"/>
                  </a:lnTo>
                  <a:lnTo>
                    <a:pt x="0" y="2540"/>
                  </a:lnTo>
                  <a:lnTo>
                    <a:pt x="0" y="1714500"/>
                  </a:lnTo>
                  <a:lnTo>
                    <a:pt x="581025" y="1714500"/>
                  </a:lnTo>
                  <a:lnTo>
                    <a:pt x="581025" y="2540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8796337" y="4905374"/>
              <a:ext cx="581025" cy="1714500"/>
            </a:xfrm>
            <a:custGeom>
              <a:avLst/>
              <a:gdLst/>
              <a:ahLst/>
              <a:cxnLst/>
              <a:rect l="l" t="t" r="r" b="b"/>
              <a:pathLst>
                <a:path w="581025" h="1714500">
                  <a:moveTo>
                    <a:pt x="580094" y="0"/>
                  </a:moveTo>
                  <a:lnTo>
                    <a:pt x="581024" y="2132"/>
                  </a:lnTo>
                  <a:lnTo>
                    <a:pt x="581024" y="4762"/>
                  </a:lnTo>
                  <a:lnTo>
                    <a:pt x="581024" y="1714499"/>
                  </a:lnTo>
                </a:path>
                <a:path w="581025" h="1714500">
                  <a:moveTo>
                    <a:pt x="0" y="1714499"/>
                  </a:moveTo>
                  <a:lnTo>
                    <a:pt x="0" y="4762"/>
                  </a:lnTo>
                  <a:lnTo>
                    <a:pt x="0" y="2132"/>
                  </a:lnTo>
                  <a:lnTo>
                    <a:pt x="929" y="0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5478888" y="5513789"/>
            <a:ext cx="273050" cy="4978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Mentions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388099" y="7064375"/>
            <a:ext cx="12928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40" dirty="0">
                <a:solidFill>
                  <a:srgbClr val="202020"/>
                </a:solidFill>
                <a:latin typeface="Helvetica Neue"/>
                <a:cs typeface="Tahoma"/>
              </a:rPr>
              <a:t>National</a:t>
            </a:r>
            <a:r>
              <a:rPr sz="1050" b="1" spc="-20" dirty="0">
                <a:solidFill>
                  <a:srgbClr val="202020"/>
                </a:solidFill>
                <a:latin typeface="Helvetica Neue"/>
                <a:cs typeface="Tahoma"/>
              </a:rPr>
              <a:t> </a:t>
            </a:r>
            <a:r>
              <a:rPr sz="1050" b="1" spc="-45" dirty="0">
                <a:solidFill>
                  <a:srgbClr val="202020"/>
                </a:solidFill>
                <a:latin typeface="Helvetica Neue"/>
                <a:cs typeface="Tahoma"/>
              </a:rPr>
              <a:t>Irrigators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50" name="object 5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67449" y="7105650"/>
            <a:ext cx="76199" cy="7619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7869214" y="7064375"/>
            <a:ext cx="114236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70" dirty="0">
                <a:solidFill>
                  <a:srgbClr val="202020"/>
                </a:solidFill>
                <a:latin typeface="Helvetica Neue"/>
                <a:cs typeface="Tahoma"/>
              </a:rPr>
              <a:t>Industry</a:t>
            </a:r>
            <a:r>
              <a:rPr sz="1050" b="1" dirty="0">
                <a:solidFill>
                  <a:srgbClr val="202020"/>
                </a:solidFill>
                <a:latin typeface="Helvetica Neue"/>
                <a:cs typeface="Tahoma"/>
              </a:rPr>
              <a:t> - </a:t>
            </a:r>
            <a:r>
              <a:rPr sz="1050" b="1" spc="-20" dirty="0">
                <a:solidFill>
                  <a:srgbClr val="202020"/>
                </a:solidFill>
                <a:latin typeface="Helvetica Neue"/>
                <a:cs typeface="Tahoma"/>
              </a:rPr>
              <a:t>News</a:t>
            </a:r>
            <a:endParaRPr sz="1050">
              <a:latin typeface="Tahoma"/>
              <a:cs typeface="Tahoma"/>
            </a:endParaRPr>
          </a:p>
        </p:txBody>
      </p:sp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48564" y="7105650"/>
            <a:ext cx="76199" cy="76199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6411316" y="6702425"/>
            <a:ext cx="6648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Broadcast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730083" y="6702425"/>
            <a:ext cx="4279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0" dirty="0">
                <a:solidFill>
                  <a:srgbClr val="202020"/>
                </a:solidFill>
                <a:latin typeface="Helvetica Neue"/>
                <a:cs typeface="Trebuchet MS"/>
              </a:rPr>
              <a:t>News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039175" y="6702425"/>
            <a:ext cx="2095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02020"/>
                </a:solidFill>
                <a:latin typeface="Helvetica Neue"/>
                <a:cs typeface="Trebuchet MS"/>
              </a:rPr>
              <a:t>X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810051" y="6540500"/>
            <a:ext cx="318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65" dirty="0">
                <a:solidFill>
                  <a:srgbClr val="202020"/>
                </a:solidFill>
                <a:latin typeface="Helvetica Neue"/>
                <a:cs typeface="Trebuchet MS"/>
              </a:rPr>
              <a:t>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46501" y="5683250"/>
            <a:ext cx="3816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10" dirty="0">
                <a:solidFill>
                  <a:srgbClr val="202020"/>
                </a:solidFill>
                <a:latin typeface="Helvetica Neue"/>
                <a:cs typeface="Trebuchet MS"/>
              </a:rPr>
              <a:t>50%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682951" y="4826000"/>
            <a:ext cx="4451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solidFill>
                  <a:srgbClr val="202020"/>
                </a:solidFill>
                <a:latin typeface="Helvetica Neue"/>
                <a:cs typeface="Trebuchet MS"/>
              </a:rPr>
              <a:t>100%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0177460" y="4024312"/>
            <a:ext cx="4857750" cy="3505200"/>
          </a:xfrm>
          <a:custGeom>
            <a:avLst/>
            <a:gdLst/>
            <a:ahLst/>
            <a:cxnLst/>
            <a:rect l="l" t="t" r="r" b="b"/>
            <a:pathLst>
              <a:path w="4743450" h="3505200">
                <a:moveTo>
                  <a:pt x="1" y="3471862"/>
                </a:moveTo>
                <a:lnTo>
                  <a:pt x="1" y="33337"/>
                </a:lnTo>
                <a:lnTo>
                  <a:pt x="0" y="28916"/>
                </a:lnTo>
                <a:lnTo>
                  <a:pt x="845" y="24663"/>
                </a:lnTo>
                <a:lnTo>
                  <a:pt x="2537" y="20579"/>
                </a:lnTo>
                <a:lnTo>
                  <a:pt x="4228" y="16495"/>
                </a:lnTo>
                <a:lnTo>
                  <a:pt x="6637" y="12889"/>
                </a:lnTo>
                <a:lnTo>
                  <a:pt x="9764" y="9764"/>
                </a:lnTo>
                <a:lnTo>
                  <a:pt x="12889" y="6638"/>
                </a:lnTo>
                <a:lnTo>
                  <a:pt x="16495" y="4229"/>
                </a:lnTo>
                <a:lnTo>
                  <a:pt x="20580" y="2537"/>
                </a:lnTo>
                <a:lnTo>
                  <a:pt x="24664" y="845"/>
                </a:lnTo>
                <a:lnTo>
                  <a:pt x="28916" y="0"/>
                </a:lnTo>
                <a:lnTo>
                  <a:pt x="33338" y="0"/>
                </a:lnTo>
                <a:lnTo>
                  <a:pt x="4710113" y="0"/>
                </a:lnTo>
                <a:lnTo>
                  <a:pt x="4714532" y="0"/>
                </a:lnTo>
                <a:lnTo>
                  <a:pt x="4718784" y="845"/>
                </a:lnTo>
                <a:lnTo>
                  <a:pt x="4743450" y="33337"/>
                </a:lnTo>
                <a:lnTo>
                  <a:pt x="4743450" y="3471862"/>
                </a:lnTo>
                <a:lnTo>
                  <a:pt x="4722868" y="3502660"/>
                </a:lnTo>
                <a:lnTo>
                  <a:pt x="4718784" y="3504352"/>
                </a:lnTo>
                <a:lnTo>
                  <a:pt x="4714532" y="3505199"/>
                </a:lnTo>
                <a:lnTo>
                  <a:pt x="4710113" y="3505199"/>
                </a:lnTo>
                <a:lnTo>
                  <a:pt x="33338" y="3505199"/>
                </a:lnTo>
                <a:lnTo>
                  <a:pt x="9764" y="3495434"/>
                </a:lnTo>
                <a:lnTo>
                  <a:pt x="6637" y="3492308"/>
                </a:lnTo>
                <a:lnTo>
                  <a:pt x="4228" y="3488703"/>
                </a:lnTo>
                <a:lnTo>
                  <a:pt x="2537" y="3484618"/>
                </a:lnTo>
                <a:lnTo>
                  <a:pt x="845" y="3480534"/>
                </a:lnTo>
                <a:lnTo>
                  <a:pt x="0" y="3476282"/>
                </a:lnTo>
                <a:lnTo>
                  <a:pt x="1" y="3471862"/>
                </a:lnTo>
                <a:close/>
              </a:path>
            </a:pathLst>
          </a:custGeom>
          <a:ln w="9524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0283824" y="4127409"/>
            <a:ext cx="2741930" cy="4464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200" b="1" spc="-60" dirty="0">
                <a:latin typeface="Helvetica Neue"/>
                <a:cs typeface="Tahoma"/>
              </a:rPr>
              <a:t>Top</a:t>
            </a:r>
            <a:r>
              <a:rPr sz="1200" b="1" spc="-30" dirty="0">
                <a:latin typeface="Helvetica Neue"/>
                <a:cs typeface="Tahoma"/>
              </a:rPr>
              <a:t> Publications</a:t>
            </a:r>
            <a:r>
              <a:rPr sz="1200" b="1" spc="-50" dirty="0">
                <a:latin typeface="Helvetica Neue"/>
                <a:cs typeface="Tahoma"/>
              </a:rPr>
              <a:t> </a:t>
            </a:r>
            <a:r>
              <a:rPr sz="1200" b="1" spc="-20" dirty="0">
                <a:latin typeface="Helvetica Neue"/>
                <a:cs typeface="Tahoma"/>
              </a:rPr>
              <a:t>and</a:t>
            </a:r>
            <a:r>
              <a:rPr sz="1200" b="1" spc="-35" dirty="0">
                <a:latin typeface="Helvetica Neue"/>
                <a:cs typeface="Tahoma"/>
              </a:rPr>
              <a:t> </a:t>
            </a:r>
            <a:r>
              <a:rPr sz="1200" b="1" spc="-30" dirty="0">
                <a:latin typeface="Helvetica Neue"/>
                <a:cs typeface="Tahoma"/>
              </a:rPr>
              <a:t>Share</a:t>
            </a:r>
            <a:r>
              <a:rPr sz="1200" b="1" spc="-40" dirty="0">
                <a:latin typeface="Helvetica Neue"/>
                <a:cs typeface="Tahoma"/>
              </a:rPr>
              <a:t> </a:t>
            </a:r>
            <a:r>
              <a:rPr sz="1200" b="1" spc="-10" dirty="0">
                <a:latin typeface="Helvetica Neue"/>
                <a:cs typeface="Tahoma"/>
              </a:rPr>
              <a:t>of</a:t>
            </a:r>
            <a:r>
              <a:rPr sz="1200" b="1" spc="-35" dirty="0">
                <a:latin typeface="Helvetica Neue"/>
                <a:cs typeface="Tahoma"/>
              </a:rPr>
              <a:t> </a:t>
            </a:r>
            <a:r>
              <a:rPr sz="1200" b="1" spc="-20" dirty="0">
                <a:latin typeface="Helvetica Neue"/>
                <a:cs typeface="Tahoma"/>
              </a:rPr>
              <a:t>Voice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050" dirty="0">
                <a:latin typeface="Helvetica Neue"/>
                <a:cs typeface="Trebuchet MS"/>
              </a:rPr>
              <a:t>Nov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28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-</a:t>
            </a:r>
            <a:r>
              <a:rPr sz="1050" spc="55" dirty="0">
                <a:latin typeface="Helvetica Neue"/>
                <a:cs typeface="Trebuchet MS"/>
              </a:rPr>
              <a:t> </a:t>
            </a:r>
            <a:r>
              <a:rPr sz="1050" dirty="0">
                <a:latin typeface="Helvetica Neue"/>
                <a:cs typeface="Trebuchet MS"/>
              </a:rPr>
              <a:t>Dec</a:t>
            </a:r>
            <a:r>
              <a:rPr sz="1050" spc="60" dirty="0">
                <a:latin typeface="Helvetica Neue"/>
                <a:cs typeface="Trebuchet MS"/>
              </a:rPr>
              <a:t> </a:t>
            </a:r>
            <a:r>
              <a:rPr sz="1050" spc="-50" dirty="0">
                <a:latin typeface="Helvetica Neue"/>
                <a:cs typeface="Trebuchet MS"/>
              </a:rPr>
              <a:t>4</a:t>
            </a:r>
            <a:endParaRPr sz="1050">
              <a:latin typeface="Trebuchet MS"/>
              <a:cs typeface="Trebuchet MS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1191874" y="4905374"/>
            <a:ext cx="3427095" cy="2276475"/>
            <a:chOff x="11191874" y="4905374"/>
            <a:chExt cx="3427095" cy="2276475"/>
          </a:xfrm>
        </p:grpSpPr>
        <p:sp>
          <p:nvSpPr>
            <p:cNvPr id="62" name="object 62"/>
            <p:cNvSpPr/>
            <p:nvPr/>
          </p:nvSpPr>
          <p:spPr>
            <a:xfrm>
              <a:off x="11750134" y="4905374"/>
              <a:ext cx="0" cy="1533525"/>
            </a:xfrm>
            <a:custGeom>
              <a:avLst/>
              <a:gdLst/>
              <a:ahLst/>
              <a:cxnLst/>
              <a:rect l="l" t="t" r="r" b="b"/>
              <a:pathLst>
                <a:path h="1533525">
                  <a:moveTo>
                    <a:pt x="0" y="0"/>
                  </a:moveTo>
                  <a:lnTo>
                    <a:pt x="0" y="1533524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2226384" y="4905374"/>
              <a:ext cx="1905000" cy="1533525"/>
            </a:xfrm>
            <a:custGeom>
              <a:avLst/>
              <a:gdLst/>
              <a:ahLst/>
              <a:cxnLst/>
              <a:rect l="l" t="t" r="r" b="b"/>
              <a:pathLst>
                <a:path w="1905000" h="1533525">
                  <a:moveTo>
                    <a:pt x="0" y="1462087"/>
                  </a:moveTo>
                  <a:lnTo>
                    <a:pt x="0" y="1533524"/>
                  </a:lnTo>
                </a:path>
                <a:path w="1905000" h="1533525">
                  <a:moveTo>
                    <a:pt x="0" y="1147762"/>
                  </a:moveTo>
                  <a:lnTo>
                    <a:pt x="0" y="1309687"/>
                  </a:lnTo>
                </a:path>
                <a:path w="1905000" h="1533525">
                  <a:moveTo>
                    <a:pt x="0" y="842962"/>
                  </a:moveTo>
                  <a:lnTo>
                    <a:pt x="0" y="995362"/>
                  </a:lnTo>
                </a:path>
                <a:path w="1905000" h="1533525">
                  <a:moveTo>
                    <a:pt x="0" y="538162"/>
                  </a:moveTo>
                  <a:lnTo>
                    <a:pt x="0" y="690562"/>
                  </a:lnTo>
                </a:path>
                <a:path w="1905000" h="1533525">
                  <a:moveTo>
                    <a:pt x="0" y="233362"/>
                  </a:moveTo>
                  <a:lnTo>
                    <a:pt x="0" y="385762"/>
                  </a:lnTo>
                </a:path>
                <a:path w="1905000" h="1533525">
                  <a:moveTo>
                    <a:pt x="0" y="0"/>
                  </a:moveTo>
                  <a:lnTo>
                    <a:pt x="0" y="80962"/>
                  </a:lnTo>
                </a:path>
                <a:path w="1905000" h="1533525">
                  <a:moveTo>
                    <a:pt x="476249" y="1462087"/>
                  </a:moveTo>
                  <a:lnTo>
                    <a:pt x="476249" y="1533524"/>
                  </a:lnTo>
                </a:path>
                <a:path w="1905000" h="1533525">
                  <a:moveTo>
                    <a:pt x="476249" y="1147762"/>
                  </a:moveTo>
                  <a:lnTo>
                    <a:pt x="476249" y="1309687"/>
                  </a:lnTo>
                </a:path>
                <a:path w="1905000" h="1533525">
                  <a:moveTo>
                    <a:pt x="476249" y="842962"/>
                  </a:moveTo>
                  <a:lnTo>
                    <a:pt x="476249" y="995362"/>
                  </a:lnTo>
                </a:path>
                <a:path w="1905000" h="1533525">
                  <a:moveTo>
                    <a:pt x="476249" y="538162"/>
                  </a:moveTo>
                  <a:lnTo>
                    <a:pt x="476249" y="690562"/>
                  </a:lnTo>
                </a:path>
                <a:path w="1905000" h="1533525">
                  <a:moveTo>
                    <a:pt x="476249" y="233362"/>
                  </a:moveTo>
                  <a:lnTo>
                    <a:pt x="476249" y="385762"/>
                  </a:lnTo>
                </a:path>
                <a:path w="1905000" h="1533525">
                  <a:moveTo>
                    <a:pt x="476249" y="0"/>
                  </a:moveTo>
                  <a:lnTo>
                    <a:pt x="476249" y="80962"/>
                  </a:lnTo>
                </a:path>
                <a:path w="1905000" h="1533525">
                  <a:moveTo>
                    <a:pt x="952499" y="1462087"/>
                  </a:moveTo>
                  <a:lnTo>
                    <a:pt x="952499" y="1533524"/>
                  </a:lnTo>
                </a:path>
                <a:path w="1905000" h="1533525">
                  <a:moveTo>
                    <a:pt x="952499" y="1147762"/>
                  </a:moveTo>
                  <a:lnTo>
                    <a:pt x="952499" y="1309687"/>
                  </a:lnTo>
                </a:path>
                <a:path w="1905000" h="1533525">
                  <a:moveTo>
                    <a:pt x="952499" y="842962"/>
                  </a:moveTo>
                  <a:lnTo>
                    <a:pt x="952499" y="995362"/>
                  </a:lnTo>
                </a:path>
                <a:path w="1905000" h="1533525">
                  <a:moveTo>
                    <a:pt x="952499" y="538162"/>
                  </a:moveTo>
                  <a:lnTo>
                    <a:pt x="952499" y="690562"/>
                  </a:lnTo>
                </a:path>
                <a:path w="1905000" h="1533525">
                  <a:moveTo>
                    <a:pt x="952499" y="233362"/>
                  </a:moveTo>
                  <a:lnTo>
                    <a:pt x="952499" y="385762"/>
                  </a:lnTo>
                </a:path>
                <a:path w="1905000" h="1533525">
                  <a:moveTo>
                    <a:pt x="952499" y="0"/>
                  </a:moveTo>
                  <a:lnTo>
                    <a:pt x="952499" y="80962"/>
                  </a:lnTo>
                </a:path>
                <a:path w="1905000" h="1533525">
                  <a:moveTo>
                    <a:pt x="1428749" y="842962"/>
                  </a:moveTo>
                  <a:lnTo>
                    <a:pt x="1428749" y="1533524"/>
                  </a:lnTo>
                </a:path>
                <a:path w="1905000" h="1533525">
                  <a:moveTo>
                    <a:pt x="1428749" y="538162"/>
                  </a:moveTo>
                  <a:lnTo>
                    <a:pt x="1428749" y="690562"/>
                  </a:lnTo>
                </a:path>
                <a:path w="1905000" h="1533525">
                  <a:moveTo>
                    <a:pt x="1428749" y="233362"/>
                  </a:moveTo>
                  <a:lnTo>
                    <a:pt x="1428749" y="385762"/>
                  </a:lnTo>
                </a:path>
                <a:path w="1905000" h="1533525">
                  <a:moveTo>
                    <a:pt x="1428749" y="0"/>
                  </a:moveTo>
                  <a:lnTo>
                    <a:pt x="1428749" y="80962"/>
                  </a:lnTo>
                </a:path>
                <a:path w="1905000" h="1533525">
                  <a:moveTo>
                    <a:pt x="1904999" y="233362"/>
                  </a:moveTo>
                  <a:lnTo>
                    <a:pt x="1904999" y="1533524"/>
                  </a:lnTo>
                </a:path>
                <a:path w="1905000" h="1533525">
                  <a:moveTo>
                    <a:pt x="1904999" y="0"/>
                  </a:moveTo>
                  <a:lnTo>
                    <a:pt x="1904999" y="80962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615063" y="4905374"/>
              <a:ext cx="0" cy="1533525"/>
            </a:xfrm>
            <a:custGeom>
              <a:avLst/>
              <a:gdLst/>
              <a:ahLst/>
              <a:cxnLst/>
              <a:rect l="l" t="t" r="r" b="b"/>
              <a:pathLst>
                <a:path h="1533525">
                  <a:moveTo>
                    <a:pt x="0" y="0"/>
                  </a:moveTo>
                  <a:lnTo>
                    <a:pt x="0" y="1533524"/>
                  </a:lnTo>
                </a:path>
              </a:pathLst>
            </a:custGeom>
            <a:ln w="7429">
              <a:solidFill>
                <a:srgbClr val="ED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225586" y="4986337"/>
              <a:ext cx="95249" cy="15239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32705" y="5288755"/>
              <a:ext cx="100012" cy="1571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49336" y="5595937"/>
              <a:ext cx="95249" cy="15239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556455" y="5898355"/>
              <a:ext cx="100012" cy="15716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68336" y="6215062"/>
              <a:ext cx="95249" cy="152399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1753848" y="4986337"/>
              <a:ext cx="2472055" cy="152400"/>
            </a:xfrm>
            <a:custGeom>
              <a:avLst/>
              <a:gdLst/>
              <a:ahLst/>
              <a:cxnLst/>
              <a:rect l="l" t="t" r="r" b="b"/>
              <a:pathLst>
                <a:path w="2472055" h="152400">
                  <a:moveTo>
                    <a:pt x="0" y="0"/>
                  </a:moveTo>
                  <a:lnTo>
                    <a:pt x="0" y="152399"/>
                  </a:lnTo>
                  <a:lnTo>
                    <a:pt x="2471737" y="152399"/>
                  </a:lnTo>
                  <a:lnTo>
                    <a:pt x="24717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1753848" y="5291137"/>
              <a:ext cx="2281555" cy="152400"/>
            </a:xfrm>
            <a:custGeom>
              <a:avLst/>
              <a:gdLst/>
              <a:ahLst/>
              <a:cxnLst/>
              <a:rect l="l" t="t" r="r" b="b"/>
              <a:pathLst>
                <a:path w="2281555" h="152400">
                  <a:moveTo>
                    <a:pt x="0" y="0"/>
                  </a:moveTo>
                  <a:lnTo>
                    <a:pt x="0" y="152399"/>
                  </a:lnTo>
                  <a:lnTo>
                    <a:pt x="2281237" y="152399"/>
                  </a:lnTo>
                  <a:lnTo>
                    <a:pt x="228123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1753848" y="5291137"/>
              <a:ext cx="2281555" cy="152400"/>
            </a:xfrm>
            <a:custGeom>
              <a:avLst/>
              <a:gdLst/>
              <a:ahLst/>
              <a:cxnLst/>
              <a:rect l="l" t="t" r="r" b="b"/>
              <a:pathLst>
                <a:path w="2281555" h="152400">
                  <a:moveTo>
                    <a:pt x="0" y="152399"/>
                  </a:moveTo>
                  <a:lnTo>
                    <a:pt x="2281237" y="152399"/>
                  </a:lnTo>
                  <a:lnTo>
                    <a:pt x="2281237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1753837" y="5595937"/>
              <a:ext cx="1995805" cy="457200"/>
            </a:xfrm>
            <a:custGeom>
              <a:avLst/>
              <a:gdLst/>
              <a:ahLst/>
              <a:cxnLst/>
              <a:rect l="l" t="t" r="r" b="b"/>
              <a:pathLst>
                <a:path w="1995805" h="457200">
                  <a:moveTo>
                    <a:pt x="1804987" y="304800"/>
                  </a:moveTo>
                  <a:lnTo>
                    <a:pt x="0" y="304800"/>
                  </a:lnTo>
                  <a:lnTo>
                    <a:pt x="0" y="457200"/>
                  </a:lnTo>
                  <a:lnTo>
                    <a:pt x="1804987" y="457200"/>
                  </a:lnTo>
                  <a:lnTo>
                    <a:pt x="1804987" y="304800"/>
                  </a:lnTo>
                  <a:close/>
                </a:path>
                <a:path w="1995805" h="457200">
                  <a:moveTo>
                    <a:pt x="1995487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995487" y="152400"/>
                  </a:lnTo>
                  <a:lnTo>
                    <a:pt x="1995487" y="0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1753848" y="5900737"/>
              <a:ext cx="1805305" cy="152400"/>
            </a:xfrm>
            <a:custGeom>
              <a:avLst/>
              <a:gdLst/>
              <a:ahLst/>
              <a:cxnLst/>
              <a:rect l="l" t="t" r="r" b="b"/>
              <a:pathLst>
                <a:path w="1805305" h="152400">
                  <a:moveTo>
                    <a:pt x="0" y="152399"/>
                  </a:moveTo>
                  <a:lnTo>
                    <a:pt x="1804987" y="152399"/>
                  </a:lnTo>
                  <a:lnTo>
                    <a:pt x="1804987" y="0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753848" y="6215062"/>
              <a:ext cx="1614805" cy="152400"/>
            </a:xfrm>
            <a:custGeom>
              <a:avLst/>
              <a:gdLst/>
              <a:ahLst/>
              <a:cxnLst/>
              <a:rect l="l" t="t" r="r" b="b"/>
              <a:pathLst>
                <a:path w="1614805" h="152400">
                  <a:moveTo>
                    <a:pt x="0" y="0"/>
                  </a:moveTo>
                  <a:lnTo>
                    <a:pt x="0" y="152399"/>
                  </a:lnTo>
                  <a:lnTo>
                    <a:pt x="1614487" y="152399"/>
                  </a:lnTo>
                  <a:lnTo>
                    <a:pt x="16144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C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91874" y="7105649"/>
              <a:ext cx="76199" cy="7619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72987" y="7105649"/>
              <a:ext cx="76199" cy="76199"/>
            </a:xfrm>
            <a:prstGeom prst="rect">
              <a:avLst/>
            </a:prstGeom>
          </p:spPr>
        </p:pic>
      </p:grpSp>
      <p:sp>
        <p:nvSpPr>
          <p:cNvPr id="78" name="object 78"/>
          <p:cNvSpPr txBox="1"/>
          <p:nvPr/>
        </p:nvSpPr>
        <p:spPr>
          <a:xfrm>
            <a:off x="11312524" y="7064375"/>
            <a:ext cx="12928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40" dirty="0">
                <a:solidFill>
                  <a:srgbClr val="202020"/>
                </a:solidFill>
                <a:latin typeface="Helvetica Neue"/>
                <a:cs typeface="Tahoma"/>
              </a:rPr>
              <a:t>National</a:t>
            </a:r>
            <a:r>
              <a:rPr sz="1050" b="1" spc="-20" dirty="0">
                <a:solidFill>
                  <a:srgbClr val="202020"/>
                </a:solidFill>
                <a:latin typeface="Helvetica Neue"/>
                <a:cs typeface="Tahoma"/>
              </a:rPr>
              <a:t> </a:t>
            </a:r>
            <a:r>
              <a:rPr sz="1050" b="1" spc="-45" dirty="0">
                <a:solidFill>
                  <a:srgbClr val="202020"/>
                </a:solidFill>
                <a:latin typeface="Helvetica Neue"/>
                <a:cs typeface="Tahoma"/>
              </a:rPr>
              <a:t>Irrigators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2793638" y="7064375"/>
            <a:ext cx="114236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spc="-70" dirty="0">
                <a:solidFill>
                  <a:srgbClr val="202020"/>
                </a:solidFill>
                <a:latin typeface="Helvetica Neue"/>
                <a:cs typeface="Tahoma"/>
              </a:rPr>
              <a:t>Industry</a:t>
            </a:r>
            <a:r>
              <a:rPr sz="1050" b="1" dirty="0">
                <a:solidFill>
                  <a:srgbClr val="202020"/>
                </a:solidFill>
                <a:latin typeface="Helvetica Neue"/>
                <a:cs typeface="Tahoma"/>
              </a:rPr>
              <a:t> - </a:t>
            </a:r>
            <a:r>
              <a:rPr sz="1050" b="1" spc="-20" dirty="0">
                <a:solidFill>
                  <a:srgbClr val="202020"/>
                </a:solidFill>
                <a:latin typeface="Helvetica Neue"/>
                <a:cs typeface="Tahoma"/>
              </a:rPr>
              <a:t>News</a:t>
            </a:r>
            <a:endParaRPr sz="1050">
              <a:latin typeface="Tahoma"/>
              <a:cs typeface="Tahom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2185550" y="6521450"/>
            <a:ext cx="2038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202020"/>
                </a:solidFill>
                <a:latin typeface="Helvetica Neue"/>
                <a:cs typeface="Trebuchet MS"/>
              </a:rPr>
              <a:t>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2629950" y="6521450"/>
            <a:ext cx="267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10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2933708" y="6521450"/>
            <a:ext cx="61214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15</a:t>
            </a:r>
            <a:endParaRPr sz="9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Mentions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3582451" y="6521450"/>
            <a:ext cx="267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20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058701" y="6521450"/>
            <a:ext cx="267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25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469764" y="6521450"/>
            <a:ext cx="267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30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631040" y="4978400"/>
            <a:ext cx="11639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solidFill>
                  <a:srgbClr val="202020"/>
                </a:solidFill>
                <a:latin typeface="Helvetica Neue"/>
                <a:cs typeface="Trebuchet MS"/>
              </a:rPr>
              <a:t>ABC</a:t>
            </a:r>
            <a:r>
              <a:rPr sz="900" spc="-3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Western</a:t>
            </a: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Plains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391724" y="5283200"/>
            <a:ext cx="1403985" cy="115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900" spc="85" dirty="0">
                <a:solidFill>
                  <a:srgbClr val="202020"/>
                </a:solidFill>
                <a:latin typeface="Helvetica Neue"/>
                <a:cs typeface="Trebuchet MS"/>
              </a:rPr>
              <a:t>ABC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 Broken </a:t>
            </a:r>
            <a:r>
              <a:rPr sz="900" spc="-30" dirty="0">
                <a:solidFill>
                  <a:srgbClr val="202020"/>
                </a:solidFill>
                <a:latin typeface="Helvetica Neue"/>
                <a:cs typeface="Trebuchet MS"/>
              </a:rPr>
              <a:t>Hill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70" dirty="0">
                <a:solidFill>
                  <a:srgbClr val="202020"/>
                </a:solidFill>
                <a:latin typeface="Helvetica Neue"/>
                <a:cs typeface="Trebuchet MS"/>
              </a:rPr>
              <a:t>AM</a:t>
            </a:r>
            <a:endParaRPr sz="9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795"/>
              </a:spcBef>
            </a:pPr>
            <a:r>
              <a:rPr sz="900" spc="85" dirty="0">
                <a:solidFill>
                  <a:srgbClr val="202020"/>
                </a:solidFill>
                <a:latin typeface="Helvetica Neue"/>
                <a:cs typeface="Trebuchet MS"/>
              </a:rPr>
              <a:t>ABC</a:t>
            </a:r>
            <a:r>
              <a:rPr sz="900" spc="4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New</a:t>
            </a:r>
            <a:r>
              <a:rPr sz="900" spc="4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England</a:t>
            </a:r>
            <a:r>
              <a:rPr sz="900" spc="45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20" dirty="0">
                <a:solidFill>
                  <a:srgbClr val="202020"/>
                </a:solidFill>
                <a:latin typeface="Helvetica Neue"/>
                <a:cs typeface="Trebuchet MS"/>
              </a:rPr>
              <a:t>North</a:t>
            </a:r>
            <a:endParaRPr sz="9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45"/>
              </a:spcBef>
            </a:pP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West</a:t>
            </a: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70" dirty="0">
                <a:solidFill>
                  <a:srgbClr val="202020"/>
                </a:solidFill>
                <a:latin typeface="Helvetica Neue"/>
                <a:cs typeface="Trebuchet MS"/>
              </a:rPr>
              <a:t>AM</a:t>
            </a:r>
            <a:endParaRPr sz="900">
              <a:latin typeface="Trebuchet MS"/>
              <a:cs typeface="Trebuchet MS"/>
            </a:endParaRPr>
          </a:p>
          <a:p>
            <a:pPr marL="164465" marR="5080" indent="41910" algn="r">
              <a:lnSpc>
                <a:spcPct val="166700"/>
              </a:lnSpc>
              <a:spcBef>
                <a:spcPts val="75"/>
              </a:spcBef>
            </a:pPr>
            <a:r>
              <a:rPr sz="900" spc="85" dirty="0">
                <a:solidFill>
                  <a:srgbClr val="202020"/>
                </a:solidFill>
                <a:latin typeface="Helvetica Neue"/>
                <a:cs typeface="Trebuchet MS"/>
              </a:rPr>
              <a:t>ABC</a:t>
            </a:r>
            <a:r>
              <a:rPr sz="900" spc="7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Coﬀs</a:t>
            </a:r>
            <a:r>
              <a:rPr sz="900" spc="7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Coast</a:t>
            </a:r>
            <a:r>
              <a:rPr sz="900" spc="75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60" dirty="0">
                <a:solidFill>
                  <a:srgbClr val="202020"/>
                </a:solidFill>
                <a:latin typeface="Helvetica Neue"/>
                <a:cs typeface="Trebuchet MS"/>
              </a:rPr>
              <a:t>FM </a:t>
            </a:r>
            <a:r>
              <a:rPr sz="900" spc="85" dirty="0">
                <a:solidFill>
                  <a:srgbClr val="202020"/>
                </a:solidFill>
                <a:latin typeface="Helvetica Neue"/>
                <a:cs typeface="Trebuchet MS"/>
              </a:rPr>
              <a:t>ABC</a:t>
            </a:r>
            <a:r>
              <a:rPr sz="900" spc="5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Mid</a:t>
            </a:r>
            <a:r>
              <a:rPr sz="900" spc="5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dirty="0">
                <a:solidFill>
                  <a:srgbClr val="202020"/>
                </a:solidFill>
                <a:latin typeface="Helvetica Neue"/>
                <a:cs typeface="Trebuchet MS"/>
              </a:rPr>
              <a:t>North</a:t>
            </a:r>
            <a:r>
              <a:rPr sz="900" spc="10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20" dirty="0">
                <a:solidFill>
                  <a:srgbClr val="202020"/>
                </a:solidFill>
                <a:latin typeface="Helvetica Neue"/>
                <a:cs typeface="Trebuchet MS"/>
              </a:rPr>
              <a:t>Coast</a:t>
            </a:r>
            <a:endParaRPr sz="9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45"/>
              </a:spcBef>
            </a:pPr>
            <a:r>
              <a:rPr sz="900" spc="95" dirty="0">
                <a:solidFill>
                  <a:srgbClr val="202020"/>
                </a:solidFill>
                <a:latin typeface="Helvetica Neue"/>
                <a:cs typeface="Trebuchet MS"/>
              </a:rPr>
              <a:t>NSW</a:t>
            </a:r>
            <a:r>
              <a:rPr sz="900" spc="-25" dirty="0">
                <a:solidFill>
                  <a:srgbClr val="202020"/>
                </a:solidFill>
                <a:latin typeface="Helvetica Neue"/>
                <a:cs typeface="Trebuchet MS"/>
              </a:rPr>
              <a:t> </a:t>
            </a:r>
            <a:r>
              <a:rPr sz="900" spc="-10" dirty="0">
                <a:solidFill>
                  <a:srgbClr val="202020"/>
                </a:solidFill>
                <a:latin typeface="Helvetica Neue"/>
                <a:cs typeface="Trebuchet MS"/>
              </a:rPr>
              <a:t>Radio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576</Words>
  <Application>Microsoft Office PowerPoint</Application>
  <PresentationFormat>Custom</PresentationFormat>
  <Paragraphs>130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Calibri</vt:lpstr>
      <vt:lpstr>Helvetica Neue</vt:lpstr>
      <vt:lpstr>Tahoma</vt:lpstr>
      <vt:lpstr>Trebuchet MS</vt:lpstr>
      <vt:lpstr>Verdana</vt:lpstr>
      <vt:lpstr>Office Theme</vt:lpstr>
      <vt:lpstr>Weekly Media Report</vt:lpstr>
      <vt:lpstr>PowerPoint Presentation</vt:lpstr>
      <vt:lpstr>PowerPoint Presentation</vt:lpstr>
      <vt:lpstr>Highlighted Industry and NIC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Amanda Yeoman</dc:creator>
  <cp:lastModifiedBy>Amanda Yeoman</cp:lastModifiedBy>
  <cp:revision>1</cp:revision>
  <dcterms:created xsi:type="dcterms:W3CDTF">2024-12-03T23:33:16Z</dcterms:created>
  <dcterms:modified xsi:type="dcterms:W3CDTF">2024-12-03T23:34:18Z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2024-12-03T00:00:00Z</vt:filetime>
  </property>
  <property fmtid="{D5CDD505-2E9C-101B-9397-08002B2CF9AE}" pid="3" name="Creator">
    <vt:lpwstr>pdf-lib (https://github.com/Hopding/pdf-lib)</vt:lpwstr>
  </property>
  <property fmtid="{D5CDD505-2E9C-101B-9397-08002B2CF9AE}" pid="4" name="LastSaved">
    <vt:filetime>2024-12-03T00:00:00Z</vt:filetime>
  </property>
  <property fmtid="{D5CDD505-2E9C-101B-9397-08002B2CF9AE}" pid="5" name="Producer">
    <vt:lpwstr>pdf-merger-js</vt:lpwstr>
  </property>
</Properties>
</file>