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227300" cy="7696200"/>
  <p:notesSz cx="15227300" cy="769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s://www.sheppnews.com.au/water/1000-responses-to-buyback-says-plibersek/" TargetMode="External"/><Relationship Id="rId26" Type="http://schemas.openxmlformats.org/officeDocument/2006/relationships/hyperlink" Target="https://www.queenslandcountrylife.com.au/story/8814297/government-exceeds-water-buyback-target-for-murray-darling/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www.sheppnews.com.au/news/progress-or-political-smokescreen/" TargetMode="External"/><Relationship Id="rId34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hyperlink" Target="https://www.smh.com.au/national/the-tipping-point-where-does-our-water-come-from-and-could-it-run-out-20241105-p5ko1g.html" TargetMode="External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hyperlink" Target="https://www.farmonline.com.au/story/8814636/rural-water-prices-in-nsw-could-double-by-2030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32" Type="http://schemas.openxmlformats.org/officeDocument/2006/relationships/hyperlink" Target="https://www.areanews.com.au/story/8820144/griffith-farmer-criticises-murray-darling-water-buybacks/" TargetMode="External"/><Relationship Id="rId5" Type="http://schemas.openxmlformats.org/officeDocument/2006/relationships/hyperlink" Target="https://www.abc.net.au/listen/programs/speakingout/speaking-out/104346558" TargetMode="External"/><Relationship Id="rId15" Type="http://schemas.openxmlformats.org/officeDocument/2006/relationships/hyperlink" Target="https://theconversation.com/dams-have-taken-half-the-water-from-australias-second-biggest-river-and-climate-change-will-make-it-even-worse-242192" TargetMode="External"/><Relationship Id="rId23" Type="http://schemas.openxmlformats.org/officeDocument/2006/relationships/hyperlink" Target="https://fishingworld.com.au/news/victoria-to-trial-carp-virus/" TargetMode="External"/><Relationship Id="rId28" Type="http://schemas.openxmlformats.org/officeDocument/2006/relationships/image" Target="../media/image21.png"/><Relationship Id="rId10" Type="http://schemas.openxmlformats.org/officeDocument/2006/relationships/hyperlink" Target="https://medianet.news.com.au/release/1015230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1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0" y="2190750"/>
            <a:ext cx="5705474" cy="3971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Helvetica Neue"/>
              </a:rPr>
              <a:t>Weekly</a:t>
            </a:r>
            <a:r>
              <a:rPr spc="-225" dirty="0">
                <a:latin typeface="Helvetica Neue"/>
              </a:rPr>
              <a:t> </a:t>
            </a:r>
            <a:r>
              <a:rPr spc="125" dirty="0">
                <a:latin typeface="Helvetica Neue"/>
              </a:rPr>
              <a:t>Media</a:t>
            </a:r>
            <a:r>
              <a:rPr spc="-220" dirty="0">
                <a:latin typeface="Helvetica Neue"/>
              </a:rPr>
              <a:t> </a:t>
            </a:r>
            <a:r>
              <a:rPr spc="-10" dirty="0">
                <a:latin typeface="Helvetica Neue"/>
              </a:rPr>
              <a:t>Report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8828" y="1787525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41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251" y="420823"/>
            <a:ext cx="10414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2294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7611" y="1787525"/>
            <a:ext cx="17386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65" dirty="0">
                <a:latin typeface="Helvetica Neue"/>
                <a:cs typeface="Tahoma"/>
              </a:rPr>
              <a:t>283</a:t>
            </a:r>
            <a:r>
              <a:rPr sz="4800" spc="-465" dirty="0">
                <a:latin typeface="Verdana"/>
                <a:cs typeface="Verdana"/>
              </a:rPr>
              <a:t>k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40" dirty="0">
                <a:latin typeface="Helvetica Neue"/>
                <a:cs typeface="Tahoma"/>
              </a:rPr>
              <a:t>Potential</a:t>
            </a:r>
            <a:r>
              <a:rPr sz="1200" b="1" spc="-3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15" dirty="0">
                <a:latin typeface="Helvetica Neue"/>
                <a:cs typeface="Tahoma"/>
              </a:rPr>
              <a:t>35.3</a:t>
            </a:r>
            <a:r>
              <a:rPr sz="4800" spc="-315" dirty="0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5" dirty="0">
                <a:latin typeface="Helvetica Neue"/>
                <a:cs typeface="Tahoma"/>
              </a:rPr>
              <a:t>News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6173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6670" y="5483224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34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Helvetica Neue"/>
                <a:cs typeface="Tahoma"/>
              </a:rPr>
              <a:t>TV</a:t>
            </a:r>
            <a:r>
              <a:rPr sz="1200" b="1" spc="-8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0" dirty="0">
                <a:latin typeface="Helvetica Neue"/>
                <a:cs typeface="Tahoma"/>
              </a:rPr>
              <a:t>Radio</a:t>
            </a:r>
            <a:r>
              <a:rPr sz="1200" b="1" spc="-4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63896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06175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6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news </a:t>
            </a:r>
            <a:r>
              <a:rPr sz="1200" b="1" spc="-20" dirty="0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00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14.4M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15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1955" y="3263900"/>
            <a:ext cx="165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12.9M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23210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5.61M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13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24615" y="3263900"/>
            <a:ext cx="1749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96.8k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2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209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125869" y="3263900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21955" y="6026149"/>
            <a:ext cx="1685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18.7k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17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53124" y="3695699"/>
            <a:ext cx="3067050" cy="2647950"/>
            <a:chOff x="5953124" y="3695699"/>
            <a:chExt cx="3067050" cy="264795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323210" y="6026149"/>
            <a:ext cx="1685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17.8k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13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858248" y="3695699"/>
            <a:ext cx="3057525" cy="2647950"/>
            <a:chOff x="8858248" y="3695699"/>
            <a:chExt cx="3057525" cy="264795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158285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39832" y="6637"/>
                  </a:lnTo>
                  <a:lnTo>
                    <a:pt x="2742959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5" y="20579"/>
                  </a:lnTo>
                  <a:lnTo>
                    <a:pt x="2751877" y="24663"/>
                  </a:lnTo>
                  <a:lnTo>
                    <a:pt x="2752724" y="28916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52724" y="2609507"/>
                  </a:lnTo>
                  <a:lnTo>
                    <a:pt x="2751877" y="2613759"/>
                  </a:lnTo>
                  <a:lnTo>
                    <a:pt x="2750185" y="2617843"/>
                  </a:lnTo>
                  <a:lnTo>
                    <a:pt x="2748494" y="2621928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9764" y="2628660"/>
                  </a:lnTo>
                  <a:lnTo>
                    <a:pt x="6637" y="2625534"/>
                  </a:lnTo>
                  <a:lnTo>
                    <a:pt x="4228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24615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11.2k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753847" y="3695699"/>
            <a:ext cx="3053080" cy="2647950"/>
            <a:chOff x="11753847" y="3695699"/>
            <a:chExt cx="3053080" cy="2647950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6076949"/>
              <a:ext cx="76201" cy="761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053885" y="370046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28135" y="2638424"/>
                  </a:moveTo>
                  <a:lnTo>
                    <a:pt x="33338" y="2638424"/>
                  </a:lnTo>
                  <a:lnTo>
                    <a:pt x="28916" y="2638424"/>
                  </a:lnTo>
                  <a:lnTo>
                    <a:pt x="2538" y="2617843"/>
                  </a:lnTo>
                  <a:lnTo>
                    <a:pt x="846" y="2613759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9764" y="9764"/>
                  </a:lnTo>
                  <a:lnTo>
                    <a:pt x="12891" y="6637"/>
                  </a:lnTo>
                  <a:lnTo>
                    <a:pt x="16495" y="4229"/>
                  </a:lnTo>
                  <a:lnTo>
                    <a:pt x="20578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3" y="0"/>
                  </a:lnTo>
                  <a:lnTo>
                    <a:pt x="2733332" y="0"/>
                  </a:lnTo>
                  <a:lnTo>
                    <a:pt x="2737583" y="845"/>
                  </a:lnTo>
                  <a:lnTo>
                    <a:pt x="2741668" y="2537"/>
                  </a:lnTo>
                  <a:lnTo>
                    <a:pt x="2745752" y="4229"/>
                  </a:lnTo>
                  <a:lnTo>
                    <a:pt x="2747964" y="5706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125869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8.59k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57199" y="942975"/>
            <a:ext cx="14277975" cy="5210175"/>
            <a:chOff x="457199" y="942975"/>
            <a:chExt cx="14277975" cy="5210175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8971" y="6076949"/>
              <a:ext cx="76201" cy="76199"/>
            </a:xfrm>
            <a:prstGeom prst="rect">
              <a:avLst/>
            </a:prstGeom>
          </p:spPr>
        </p:pic>
        <p:pic>
          <p:nvPicPr>
            <p:cNvPr id="42" name="object 42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" y="942975"/>
              <a:ext cx="2752724" cy="131444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7199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39800" y="2311400"/>
            <a:ext cx="2256155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539875" algn="l"/>
              </a:tabLst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9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Larissa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80" dirty="0">
                <a:solidFill>
                  <a:srgbClr val="212121"/>
                </a:solidFill>
                <a:latin typeface="Helvetica Neue"/>
                <a:cs typeface="Trebuchet MS"/>
              </a:rPr>
              <a:t>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10</a:t>
            </a:r>
            <a:r>
              <a:rPr sz="1350" spc="-15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12:00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0700" y="2776220"/>
            <a:ext cx="23704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Program:</a:t>
            </a:r>
            <a:r>
              <a:rPr sz="1050" spc="-5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Understanding</a:t>
            </a:r>
            <a:r>
              <a:rPr sz="1050" spc="-5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Indigenous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Water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5"/>
              </a:rPr>
              <a:t>Rights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3400" y="942975"/>
            <a:ext cx="5572125" cy="1800225"/>
            <a:chOff x="533400" y="942975"/>
            <a:chExt cx="5572125" cy="180022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2362200"/>
              <a:ext cx="342899" cy="3428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2324" y="942975"/>
              <a:ext cx="2743199" cy="1314449"/>
            </a:xfrm>
            <a:prstGeom prst="rect">
              <a:avLst/>
            </a:prstGeom>
          </p:spPr>
        </p:pic>
        <p:sp>
          <p:nvSpPr>
            <p:cNvPr id="50" name="object 50">
              <a:hlinkClick r:id="rId10"/>
            </p:cNvPr>
            <p:cNvSpPr/>
            <p:nvPr/>
          </p:nvSpPr>
          <p:spPr>
            <a:xfrm>
              <a:off x="4391024" y="12572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1" y="675523"/>
                  </a:lnTo>
                  <a:lnTo>
                    <a:pt x="219493" y="662824"/>
                  </a:lnTo>
                  <a:lnTo>
                    <a:pt x="181257" y="645310"/>
                  </a:lnTo>
                  <a:lnTo>
                    <a:pt x="145453" y="623248"/>
                  </a:lnTo>
                  <a:lnTo>
                    <a:pt x="112622" y="596972"/>
                  </a:lnTo>
                  <a:lnTo>
                    <a:pt x="83254" y="566874"/>
                  </a:lnTo>
                  <a:lnTo>
                    <a:pt x="57788" y="533404"/>
                  </a:lnTo>
                  <a:lnTo>
                    <a:pt x="36612" y="497069"/>
                  </a:lnTo>
                  <a:lnTo>
                    <a:pt x="20044" y="458419"/>
                  </a:lnTo>
                  <a:lnTo>
                    <a:pt x="8331" y="418032"/>
                  </a:lnTo>
                  <a:lnTo>
                    <a:pt x="1651" y="376509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0" y="292586"/>
                  </a:lnTo>
                  <a:lnTo>
                    <a:pt x="12419" y="251446"/>
                  </a:lnTo>
                  <a:lnTo>
                    <a:pt x="26101" y="211677"/>
                  </a:lnTo>
                  <a:lnTo>
                    <a:pt x="44548" y="173882"/>
                  </a:lnTo>
                  <a:lnTo>
                    <a:pt x="67479" y="138634"/>
                  </a:lnTo>
                  <a:lnTo>
                    <a:pt x="94553" y="106458"/>
                  </a:lnTo>
                  <a:lnTo>
                    <a:pt x="125366" y="77834"/>
                  </a:lnTo>
                  <a:lnTo>
                    <a:pt x="159451" y="53198"/>
                  </a:lnTo>
                  <a:lnTo>
                    <a:pt x="196290" y="32921"/>
                  </a:lnTo>
                  <a:lnTo>
                    <a:pt x="235335" y="17307"/>
                  </a:lnTo>
                  <a:lnTo>
                    <a:pt x="276003" y="6588"/>
                  </a:lnTo>
                  <a:lnTo>
                    <a:pt x="317677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1" y="26101"/>
                  </a:lnTo>
                  <a:lnTo>
                    <a:pt x="511916" y="44548"/>
                  </a:lnTo>
                  <a:lnTo>
                    <a:pt x="547165" y="67479"/>
                  </a:lnTo>
                  <a:lnTo>
                    <a:pt x="579341" y="94553"/>
                  </a:lnTo>
                  <a:lnTo>
                    <a:pt x="607965" y="125366"/>
                  </a:lnTo>
                  <a:lnTo>
                    <a:pt x="632601" y="159451"/>
                  </a:lnTo>
                  <a:lnTo>
                    <a:pt x="652878" y="196291"/>
                  </a:lnTo>
                  <a:lnTo>
                    <a:pt x="668492" y="235336"/>
                  </a:lnTo>
                  <a:lnTo>
                    <a:pt x="679211" y="276003"/>
                  </a:lnTo>
                  <a:lnTo>
                    <a:pt x="684871" y="317677"/>
                  </a:lnTo>
                  <a:lnTo>
                    <a:pt x="685799" y="342899"/>
                  </a:lnTo>
                  <a:lnTo>
                    <a:pt x="685696" y="351317"/>
                  </a:lnTo>
                  <a:lnTo>
                    <a:pt x="682088" y="393213"/>
                  </a:lnTo>
                  <a:lnTo>
                    <a:pt x="673379" y="434353"/>
                  </a:lnTo>
                  <a:lnTo>
                    <a:pt x="659697" y="474121"/>
                  </a:lnTo>
                  <a:lnTo>
                    <a:pt x="641251" y="511916"/>
                  </a:lnTo>
                  <a:lnTo>
                    <a:pt x="618319" y="547165"/>
                  </a:lnTo>
                  <a:lnTo>
                    <a:pt x="591246" y="579341"/>
                  </a:lnTo>
                  <a:lnTo>
                    <a:pt x="560433" y="607965"/>
                  </a:lnTo>
                  <a:lnTo>
                    <a:pt x="526348" y="632601"/>
                  </a:lnTo>
                  <a:lnTo>
                    <a:pt x="489508" y="652877"/>
                  </a:lnTo>
                  <a:lnTo>
                    <a:pt x="450463" y="668492"/>
                  </a:lnTo>
                  <a:lnTo>
                    <a:pt x="409796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F67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35351" y="1444625"/>
            <a:ext cx="30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Helvetica Neue"/>
                <a:cs typeface="Tahoma"/>
                <a:hlinkClick r:id="rId10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62324" y="2257424"/>
            <a:ext cx="2857500" cy="9525"/>
          </a:xfrm>
          <a:custGeom>
            <a:avLst/>
            <a:gdLst/>
            <a:ahLst/>
            <a:cxnLst/>
            <a:rect l="l" t="t" r="r" b="b"/>
            <a:pathLst>
              <a:path w="2743200" h="9525">
                <a:moveTo>
                  <a:pt x="2743199" y="9524"/>
                </a:moveTo>
                <a:lnTo>
                  <a:pt x="0" y="9524"/>
                </a:lnTo>
                <a:lnTo>
                  <a:pt x="0" y="0"/>
                </a:lnTo>
                <a:lnTo>
                  <a:pt x="2743199" y="0"/>
                </a:lnTo>
                <a:lnTo>
                  <a:pt x="2743199" y="95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841055" y="2311400"/>
            <a:ext cx="2053589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News.com.au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7:49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21955" y="2776220"/>
            <a:ext cx="25139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Climate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 change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exacerbates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impact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of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ﬂow regulation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 for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Australias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0"/>
              </a:rPr>
              <a:t>rivers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38524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7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538339" y="2425700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29025" y="942975"/>
            <a:ext cx="5381625" cy="1800225"/>
            <a:chOff x="3629025" y="942975"/>
            <a:chExt cx="5381625" cy="1800225"/>
          </a:xfrm>
        </p:grpSpPr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9025" y="2552699"/>
              <a:ext cx="190499" cy="190499"/>
            </a:xfrm>
            <a:prstGeom prst="rect">
              <a:avLst/>
            </a:prstGeom>
          </p:spPr>
        </p:pic>
        <p:pic>
          <p:nvPicPr>
            <p:cNvPr id="59" name="object 59">
              <a:hlinkClick r:id="rId12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257924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323210" y="2254250"/>
            <a:ext cx="2696845" cy="89026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  <a:tabLst>
                <a:tab pos="2078355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8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Sydney</a:t>
            </a:r>
            <a:r>
              <a:rPr sz="900" spc="8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Morning</a:t>
            </a: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Herald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55" dirty="0">
                <a:solidFill>
                  <a:srgbClr val="212121"/>
                </a:solidFill>
                <a:latin typeface="Helvetica Neue"/>
                <a:cs typeface="Trebuchet MS"/>
              </a:rPr>
              <a:t>Jacks…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940"/>
              </a:lnSpc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5:00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 marR="12065">
              <a:lnSpc>
                <a:spcPct val="107100"/>
              </a:lnSpc>
              <a:spcBef>
                <a:spcPts val="30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‘The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tipping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point’: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Where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does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our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water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come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7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from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14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–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and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could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it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7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run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12"/>
              </a:rPr>
              <a:t>out?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334125" y="942975"/>
            <a:ext cx="5572125" cy="1800225"/>
            <a:chOff x="6334125" y="942975"/>
            <a:chExt cx="5572125" cy="1800225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4125" y="2362200"/>
              <a:ext cx="342899" cy="3428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4624" y="2552699"/>
              <a:ext cx="190499" cy="190499"/>
            </a:xfrm>
            <a:prstGeom prst="rect">
              <a:avLst/>
            </a:prstGeom>
          </p:spPr>
        </p:pic>
        <p:pic>
          <p:nvPicPr>
            <p:cNvPr id="65" name="object 65">
              <a:hlinkClick r:id="rId15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630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224615" y="2311400"/>
            <a:ext cx="2734310" cy="8331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Conversation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210" dirty="0">
                <a:solidFill>
                  <a:srgbClr val="212121"/>
                </a:solidFill>
                <a:latin typeface="Helvetica Neue"/>
                <a:cs typeface="Trebuchet MS"/>
              </a:rPr>
              <a:t> 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5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Jan </a:t>
            </a:r>
            <a:r>
              <a:rPr sz="900" spc="130" dirty="0">
                <a:solidFill>
                  <a:srgbClr val="212121"/>
                </a:solidFill>
                <a:latin typeface="Helvetica Neue"/>
                <a:cs typeface="Trebuchet MS"/>
              </a:rPr>
              <a:t>K…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4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2:07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  <a:p>
            <a:pPr marL="12700" marR="295910">
              <a:lnSpc>
                <a:spcPct val="107100"/>
              </a:lnSpc>
              <a:spcBef>
                <a:spcPts val="480"/>
              </a:spcBef>
            </a:pP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Dams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have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taken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half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the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water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from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Australia’s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second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biggest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river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14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–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and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9239250" y="942975"/>
            <a:ext cx="5562600" cy="1800225"/>
            <a:chOff x="9239250" y="942975"/>
            <a:chExt cx="5562600" cy="1800225"/>
          </a:xfrm>
        </p:grpSpPr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39250" y="2362200"/>
              <a:ext cx="342899" cy="3428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71" name="object 71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4246522" y="2311400"/>
            <a:ext cx="612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Geoﬀ…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544969" y="2311400"/>
            <a:ext cx="1765935" cy="4292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5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1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10:36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125869" y="2776220"/>
            <a:ext cx="22675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‘1000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responses’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to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buyback,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says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Plibersek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57199" y="2362200"/>
            <a:ext cx="12058650" cy="2667000"/>
            <a:chOff x="457199" y="2362200"/>
            <a:chExt cx="12058650" cy="2667000"/>
          </a:xfrm>
        </p:grpSpPr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34849" y="2362200"/>
              <a:ext cx="342899" cy="34289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79" name="object 79">
              <a:hlinkClick r:id="rId21"/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7199" y="3705225"/>
              <a:ext cx="2752724" cy="131444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20700" y="5016500"/>
            <a:ext cx="2733675" cy="11722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  <a:tabLst>
                <a:tab pos="1879600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Deniliquin</a:t>
            </a:r>
            <a:r>
              <a:rPr sz="900" spc="-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80" dirty="0">
                <a:solidFill>
                  <a:srgbClr val="212121"/>
                </a:solidFill>
                <a:latin typeface="Helvetica Neue"/>
                <a:cs typeface="Trebuchet MS"/>
              </a:rPr>
              <a:t>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940"/>
              </a:lnSpc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8:24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Progress,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or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political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21"/>
              </a:rPr>
              <a:t>smokescreen?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1050" b="1" i="1" spc="-105" dirty="0">
                <a:solidFill>
                  <a:srgbClr val="B4269F"/>
                </a:solidFill>
                <a:latin typeface="Verdana"/>
                <a:cs typeface="Verdana"/>
              </a:rPr>
              <a:t>National</a:t>
            </a:r>
            <a:r>
              <a:rPr sz="1050" b="1" i="1" spc="-30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1050" b="1" i="1" spc="-125" dirty="0">
                <a:solidFill>
                  <a:srgbClr val="B4269F"/>
                </a:solidFill>
                <a:latin typeface="Verdana"/>
                <a:cs typeface="Verdana"/>
              </a:rPr>
              <a:t>Irrigators</a:t>
            </a:r>
            <a:r>
              <a:rPr sz="1050" b="1" i="1" spc="-30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1050" b="1" i="1" spc="-85" dirty="0">
                <a:solidFill>
                  <a:srgbClr val="B4269F"/>
                </a:solidFill>
                <a:latin typeface="Verdana"/>
                <a:cs typeface="Verdana"/>
              </a:rPr>
              <a:t>Council</a:t>
            </a:r>
            <a:r>
              <a:rPr sz="1050" b="1" i="1" spc="-75" dirty="0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Shadow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3400" y="3705225"/>
            <a:ext cx="5572125" cy="1800225"/>
            <a:chOff x="533400" y="3705225"/>
            <a:chExt cx="5572125" cy="1800225"/>
          </a:xfrm>
        </p:grpSpPr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400" y="5124450"/>
              <a:ext cx="342899" cy="34289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85" name="object 85">
              <a:hlinkClick r:id="rId23"/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841055" y="5140325"/>
            <a:ext cx="187388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Fishing World</a:t>
            </a:r>
            <a:r>
              <a:rPr sz="900" spc="6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6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Fishing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World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11:18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9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21955" y="5503227"/>
            <a:ext cx="2259330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Victoria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to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trial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carp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virus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ecosystems,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pending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decision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438525" y="3705225"/>
            <a:ext cx="5572125" cy="1800225"/>
            <a:chOff x="3438525" y="3705225"/>
            <a:chExt cx="5572125" cy="1800225"/>
          </a:xfrm>
        </p:grpSpPr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38525" y="5124450"/>
              <a:ext cx="342899" cy="34289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9024" y="5314949"/>
              <a:ext cx="190499" cy="190499"/>
            </a:xfrm>
            <a:prstGeom prst="rect">
              <a:avLst/>
            </a:prstGeom>
          </p:spPr>
        </p:pic>
        <p:pic>
          <p:nvPicPr>
            <p:cNvPr id="92" name="object 92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323210" y="5073650"/>
            <a:ext cx="2693670" cy="8331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Queensland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Country</a:t>
            </a:r>
            <a:r>
              <a:rPr sz="900" spc="110" dirty="0">
                <a:solidFill>
                  <a:srgbClr val="212121"/>
                </a:solidFill>
                <a:latin typeface="Helvetica Neue"/>
                <a:cs typeface="Trebuchet MS"/>
              </a:rPr>
              <a:t> 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7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Chris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McLe…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Life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11:00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 marR="63500">
              <a:lnSpc>
                <a:spcPct val="107100"/>
              </a:lnSpc>
              <a:spcBef>
                <a:spcPts val="480"/>
              </a:spcBef>
            </a:pP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Basin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buyback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bonanza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as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Govt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ﬂooded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with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offers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to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sell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irrigation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water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6334125" y="3705225"/>
            <a:ext cx="5572125" cy="1800225"/>
            <a:chOff x="6334125" y="3705225"/>
            <a:chExt cx="5572125" cy="1800225"/>
          </a:xfrm>
        </p:grpSpPr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4125" y="5124450"/>
              <a:ext cx="342899" cy="34289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4624" y="5314949"/>
              <a:ext cx="190499" cy="190499"/>
            </a:xfrm>
            <a:prstGeom prst="rect">
              <a:avLst/>
            </a:prstGeom>
          </p:spPr>
        </p:pic>
        <p:pic>
          <p:nvPicPr>
            <p:cNvPr id="98" name="object 98">
              <a:hlinkClick r:id="rId29"/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63049" y="3705225"/>
              <a:ext cx="2743200" cy="131444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91630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643715" y="5073650"/>
            <a:ext cx="2268855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497965" algn="l"/>
              </a:tabLst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FarmOnline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by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Alexandr…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4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5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Nov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9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11:00</a:t>
            </a:r>
            <a:r>
              <a:rPr sz="1350" spc="-22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224615" y="5538469"/>
            <a:ext cx="248412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Producers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urged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to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have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their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say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on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WaterNSW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increased pricing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proposal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9239249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59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1"/>
                </a:lnTo>
                <a:lnTo>
                  <a:pt x="10016" y="229199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6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3" y="318513"/>
                </a:lnTo>
                <a:lnTo>
                  <a:pt x="221218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3B5B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9352309" y="5187950"/>
            <a:ext cx="227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Helvetica Neue"/>
                <a:cs typeface="Trebuchet MS"/>
              </a:rPr>
              <a:t>F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9429749" y="3705225"/>
            <a:ext cx="5372100" cy="1800225"/>
            <a:chOff x="9429749" y="3705225"/>
            <a:chExt cx="5372100" cy="1800225"/>
          </a:xfrm>
        </p:grpSpPr>
        <p:pic>
          <p:nvPicPr>
            <p:cNvPr id="105" name="object 1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9749" y="5314949"/>
              <a:ext cx="190499" cy="19049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58649" y="3705225"/>
              <a:ext cx="2743200" cy="1314449"/>
            </a:xfrm>
            <a:prstGeom prst="rect">
              <a:avLst/>
            </a:prstGeom>
          </p:spPr>
        </p:pic>
        <p:pic>
          <p:nvPicPr>
            <p:cNvPr id="107" name="object 107">
              <a:hlinkClick r:id="rId32"/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096874" y="4010025"/>
              <a:ext cx="685799" cy="68579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20586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4223305" y="5073650"/>
            <a:ext cx="614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Allan</a:t>
            </a:r>
            <a:r>
              <a:rPr sz="900" spc="-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70" dirty="0">
                <a:solidFill>
                  <a:srgbClr val="212121"/>
                </a:solidFill>
                <a:latin typeface="Helvetica Neue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2544969" y="5073650"/>
            <a:ext cx="1603375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3335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Area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7:26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125869" y="5538469"/>
            <a:ext cx="26282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Desperate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sellers,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not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willing: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Myall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Park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farmer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responds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to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Water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Minsiter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2134850" y="5124450"/>
            <a:ext cx="381000" cy="381000"/>
            <a:chOff x="12134850" y="5124450"/>
            <a:chExt cx="381000" cy="381000"/>
          </a:xfrm>
        </p:grpSpPr>
        <p:pic>
          <p:nvPicPr>
            <p:cNvPr id="113" name="object 11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134850" y="5124450"/>
              <a:ext cx="342899" cy="34289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5349" y="5314949"/>
              <a:ext cx="190499" cy="19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Helvetica Neue"/>
                <a:cs typeface="Tahoma"/>
              </a:rPr>
              <a:t>Highlighted</a:t>
            </a:r>
            <a:r>
              <a:rPr sz="1800" b="1" spc="-60" dirty="0">
                <a:latin typeface="Helvetica Neue"/>
                <a:cs typeface="Tahoma"/>
              </a:rPr>
              <a:t> </a:t>
            </a:r>
            <a:r>
              <a:rPr sz="1800" b="1" spc="-110" dirty="0">
                <a:latin typeface="Helvetica Neue"/>
                <a:cs typeface="Tahoma"/>
              </a:rPr>
              <a:t>Industry</a:t>
            </a:r>
            <a:r>
              <a:rPr sz="1800" b="1" spc="-30" dirty="0">
                <a:latin typeface="Helvetica Neue"/>
                <a:cs typeface="Tahoma"/>
              </a:rPr>
              <a:t> </a:t>
            </a:r>
            <a:r>
              <a:rPr sz="1800" b="1" spc="-45" dirty="0">
                <a:latin typeface="Helvetica Neue"/>
                <a:cs typeface="Tahoma"/>
              </a:rPr>
              <a:t>and </a:t>
            </a:r>
            <a:r>
              <a:rPr sz="1800" b="1" spc="-35" dirty="0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dirty="0">
                <a:latin typeface="Helvetica Neue"/>
                <a:cs typeface="Tahoma"/>
              </a:rPr>
              <a:t>Most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4" y="1114425"/>
            <a:ext cx="4419599" cy="24955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Potential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4" y="1114425"/>
            <a:ext cx="4419599" cy="24955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105274" cy="183832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Mentions</a:t>
            </a:r>
            <a:r>
              <a:rPr sz="1200" b="1" spc="-20" dirty="0">
                <a:latin typeface="Helvetica Neue"/>
                <a:cs typeface="Tahoma"/>
              </a:rPr>
              <a:t> </a:t>
            </a:r>
            <a:r>
              <a:rPr sz="1200" b="1" spc="-50" dirty="0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599" y="4901660"/>
            <a:ext cx="38862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89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90599" y="5325427"/>
            <a:ext cx="3771900" cy="1308735"/>
            <a:chOff x="990599" y="5325427"/>
            <a:chExt cx="3771900" cy="1308735"/>
          </a:xfrm>
        </p:grpSpPr>
        <p:sp>
          <p:nvSpPr>
            <p:cNvPr id="16" name="object 16"/>
            <p:cNvSpPr/>
            <p:nvPr/>
          </p:nvSpPr>
          <p:spPr>
            <a:xfrm>
              <a:off x="990599" y="5480589"/>
              <a:ext cx="3771900" cy="1143000"/>
            </a:xfrm>
            <a:custGeom>
              <a:avLst/>
              <a:gdLst/>
              <a:ahLst/>
              <a:cxnLst/>
              <a:rect l="l" t="t" r="r" b="b"/>
              <a:pathLst>
                <a:path w="3771900" h="1143000">
                  <a:moveTo>
                    <a:pt x="0" y="1142999"/>
                  </a:moveTo>
                  <a:lnTo>
                    <a:pt x="3771899" y="1142999"/>
                  </a:lnTo>
                </a:path>
                <a:path w="3771900" h="1143000">
                  <a:moveTo>
                    <a:pt x="0" y="571499"/>
                  </a:moveTo>
                  <a:lnTo>
                    <a:pt x="3771899" y="571499"/>
                  </a:lnTo>
                </a:path>
                <a:path w="3771900" h="11430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599" y="6624637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7700" y="5842634"/>
              <a:ext cx="3710304" cy="777240"/>
            </a:xfrm>
            <a:custGeom>
              <a:avLst/>
              <a:gdLst/>
              <a:ahLst/>
              <a:cxnLst/>
              <a:rect l="l" t="t" r="r" b="b"/>
              <a:pathLst>
                <a:path w="3710304" h="777240">
                  <a:moveTo>
                    <a:pt x="0" y="777239"/>
                  </a:moveTo>
                  <a:lnTo>
                    <a:pt x="618344" y="754380"/>
                  </a:lnTo>
                  <a:lnTo>
                    <a:pt x="1236688" y="777239"/>
                  </a:lnTo>
                  <a:lnTo>
                    <a:pt x="1855032" y="754380"/>
                  </a:lnTo>
                  <a:lnTo>
                    <a:pt x="2473376" y="777239"/>
                  </a:lnTo>
                  <a:lnTo>
                    <a:pt x="3091721" y="662939"/>
                  </a:lnTo>
                  <a:lnTo>
                    <a:pt x="3710065" y="0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7700" y="5339714"/>
              <a:ext cx="3710304" cy="1211580"/>
            </a:xfrm>
            <a:custGeom>
              <a:avLst/>
              <a:gdLst/>
              <a:ahLst/>
              <a:cxnLst/>
              <a:rect l="l" t="t" r="r" b="b"/>
              <a:pathLst>
                <a:path w="3710304" h="1211579">
                  <a:moveTo>
                    <a:pt x="0" y="1211579"/>
                  </a:moveTo>
                  <a:lnTo>
                    <a:pt x="618344" y="1120139"/>
                  </a:lnTo>
                  <a:lnTo>
                    <a:pt x="1236688" y="937259"/>
                  </a:lnTo>
                  <a:lnTo>
                    <a:pt x="1855032" y="822959"/>
                  </a:lnTo>
                  <a:lnTo>
                    <a:pt x="2473376" y="754379"/>
                  </a:lnTo>
                  <a:lnTo>
                    <a:pt x="3091721" y="662939"/>
                  </a:lnTo>
                  <a:lnTo>
                    <a:pt x="3710065" y="0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9785" y="5513788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641" y="6702425"/>
            <a:ext cx="440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1173" y="6702425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9554" y="6702425"/>
            <a:ext cx="1122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555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11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6167" y="6702425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4548" y="6702425"/>
            <a:ext cx="949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Nov</a:t>
            </a:r>
            <a:r>
              <a:rPr sz="900" spc="8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14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No…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4926" y="5968999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4926" y="53975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4926" y="48260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75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7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Voice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by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Source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6" name="object 36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09562" y="0"/>
                  </a:lnTo>
                </a:path>
                <a:path w="3600450">
                  <a:moveTo>
                    <a:pt x="890587" y="0"/>
                  </a:moveTo>
                  <a:lnTo>
                    <a:pt x="1509712" y="0"/>
                  </a:lnTo>
                </a:path>
                <a:path w="3600450">
                  <a:moveTo>
                    <a:pt x="209073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6037" y="4905374"/>
              <a:ext cx="581025" cy="356870"/>
            </a:xfrm>
            <a:custGeom>
              <a:avLst/>
              <a:gdLst/>
              <a:ahLst/>
              <a:cxnLst/>
              <a:rect l="l" t="t" r="r" b="b"/>
              <a:pathLst>
                <a:path w="581025" h="356870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356870"/>
                  </a:lnTo>
                  <a:lnTo>
                    <a:pt x="581012" y="35687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96175" y="4905374"/>
              <a:ext cx="1781175" cy="862330"/>
            </a:xfrm>
            <a:custGeom>
              <a:avLst/>
              <a:gdLst/>
              <a:ahLst/>
              <a:cxnLst/>
              <a:rect l="l" t="t" r="r" b="b"/>
              <a:pathLst>
                <a:path w="1781175" h="862329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405130"/>
                  </a:lnTo>
                  <a:lnTo>
                    <a:pt x="581025" y="405130"/>
                  </a:lnTo>
                  <a:lnTo>
                    <a:pt x="581025" y="2540"/>
                  </a:lnTo>
                  <a:close/>
                </a:path>
                <a:path w="1781175" h="862329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862330"/>
                  </a:lnTo>
                  <a:lnTo>
                    <a:pt x="1781175" y="86233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96337" y="4905374"/>
              <a:ext cx="581025" cy="862330"/>
            </a:xfrm>
            <a:custGeom>
              <a:avLst/>
              <a:gdLst/>
              <a:ahLst/>
              <a:cxnLst/>
              <a:rect l="l" t="t" r="r" b="b"/>
              <a:pathLst>
                <a:path w="581025" h="862329">
                  <a:moveTo>
                    <a:pt x="580094" y="0"/>
                  </a:moveTo>
                  <a:lnTo>
                    <a:pt x="581024" y="2132"/>
                  </a:lnTo>
                  <a:lnTo>
                    <a:pt x="581024" y="4762"/>
                  </a:lnTo>
                  <a:lnTo>
                    <a:pt x="581024" y="862012"/>
                  </a:lnTo>
                  <a:lnTo>
                    <a:pt x="0" y="862012"/>
                  </a:lnTo>
                  <a:lnTo>
                    <a:pt x="0" y="4762"/>
                  </a:lnTo>
                  <a:lnTo>
                    <a:pt x="0" y="2132"/>
                  </a:lnTo>
                  <a:lnTo>
                    <a:pt x="929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96037" y="5262562"/>
              <a:ext cx="581025" cy="1357630"/>
            </a:xfrm>
            <a:custGeom>
              <a:avLst/>
              <a:gdLst/>
              <a:ahLst/>
              <a:cxnLst/>
              <a:rect l="l" t="t" r="r" b="b"/>
              <a:pathLst>
                <a:path w="581025" h="1357629">
                  <a:moveTo>
                    <a:pt x="581024" y="1357312"/>
                  </a:moveTo>
                  <a:lnTo>
                    <a:pt x="0" y="1357312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357312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96187" y="5310187"/>
              <a:ext cx="581025" cy="1310005"/>
            </a:xfrm>
            <a:custGeom>
              <a:avLst/>
              <a:gdLst/>
              <a:ahLst/>
              <a:cxnLst/>
              <a:rect l="l" t="t" r="r" b="b"/>
              <a:pathLst>
                <a:path w="581025" h="1310004">
                  <a:moveTo>
                    <a:pt x="581024" y="1309687"/>
                  </a:moveTo>
                  <a:lnTo>
                    <a:pt x="0" y="130968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30968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96187" y="5310187"/>
              <a:ext cx="581025" cy="1310005"/>
            </a:xfrm>
            <a:custGeom>
              <a:avLst/>
              <a:gdLst/>
              <a:ahLst/>
              <a:cxnLst/>
              <a:rect l="l" t="t" r="r" b="b"/>
              <a:pathLst>
                <a:path w="581025" h="1310004">
                  <a:moveTo>
                    <a:pt x="0" y="13096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3096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96337" y="5767387"/>
              <a:ext cx="581025" cy="852805"/>
            </a:xfrm>
            <a:custGeom>
              <a:avLst/>
              <a:gdLst/>
              <a:ahLst/>
              <a:cxnLst/>
              <a:rect l="l" t="t" r="r" b="b"/>
              <a:pathLst>
                <a:path w="581025" h="852804">
                  <a:moveTo>
                    <a:pt x="581024" y="852487"/>
                  </a:moveTo>
                  <a:lnTo>
                    <a:pt x="0" y="85248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85248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96337" y="5767387"/>
              <a:ext cx="581025" cy="852805"/>
            </a:xfrm>
            <a:custGeom>
              <a:avLst/>
              <a:gdLst/>
              <a:ahLst/>
              <a:cxnLst/>
              <a:rect l="l" t="t" r="r" b="b"/>
              <a:pathLst>
                <a:path w="581025" h="852804">
                  <a:moveTo>
                    <a:pt x="0" y="8524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8524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6529933" y="6702425"/>
            <a:ext cx="427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11467" y="6702425"/>
            <a:ext cx="664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39175" y="6702425"/>
            <a:ext cx="20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65" dirty="0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10" dirty="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30" dirty="0">
                <a:latin typeface="Helvetica Neue"/>
                <a:cs typeface="Tahoma"/>
              </a:rPr>
              <a:t> Publications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and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9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5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Nov</a:t>
            </a:r>
            <a:r>
              <a:rPr sz="1050" spc="50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15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62" name="object 62"/>
            <p:cNvSpPr/>
            <p:nvPr/>
          </p:nvSpPr>
          <p:spPr>
            <a:xfrm>
              <a:off x="11826334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26359" y="4905374"/>
              <a:ext cx="1390650" cy="1533525"/>
            </a:xfrm>
            <a:custGeom>
              <a:avLst/>
              <a:gdLst/>
              <a:ahLst/>
              <a:cxnLst/>
              <a:rect l="l" t="t" r="r" b="b"/>
              <a:pathLst>
                <a:path w="1390650" h="1533525">
                  <a:moveTo>
                    <a:pt x="0" y="1462087"/>
                  </a:moveTo>
                  <a:lnTo>
                    <a:pt x="0" y="1533524"/>
                  </a:lnTo>
                </a:path>
                <a:path w="1390650" h="1533525">
                  <a:moveTo>
                    <a:pt x="0" y="1147762"/>
                  </a:moveTo>
                  <a:lnTo>
                    <a:pt x="0" y="1309687"/>
                  </a:lnTo>
                </a:path>
                <a:path w="1390650" h="1533525">
                  <a:moveTo>
                    <a:pt x="0" y="842962"/>
                  </a:moveTo>
                  <a:lnTo>
                    <a:pt x="0" y="995362"/>
                  </a:lnTo>
                </a:path>
                <a:path w="1390650" h="1533525">
                  <a:moveTo>
                    <a:pt x="0" y="538162"/>
                  </a:moveTo>
                  <a:lnTo>
                    <a:pt x="0" y="690562"/>
                  </a:lnTo>
                </a:path>
                <a:path w="1390650" h="1533525">
                  <a:moveTo>
                    <a:pt x="0" y="233362"/>
                  </a:moveTo>
                  <a:lnTo>
                    <a:pt x="0" y="385762"/>
                  </a:lnTo>
                </a:path>
                <a:path w="1390650" h="1533525">
                  <a:moveTo>
                    <a:pt x="0" y="0"/>
                  </a:moveTo>
                  <a:lnTo>
                    <a:pt x="0" y="80962"/>
                  </a:lnTo>
                </a:path>
                <a:path w="1390650" h="1533525">
                  <a:moveTo>
                    <a:pt x="200024" y="1462087"/>
                  </a:moveTo>
                  <a:lnTo>
                    <a:pt x="200024" y="1533524"/>
                  </a:lnTo>
                </a:path>
                <a:path w="1390650" h="1533525">
                  <a:moveTo>
                    <a:pt x="200024" y="1147762"/>
                  </a:moveTo>
                  <a:lnTo>
                    <a:pt x="200024" y="1309687"/>
                  </a:lnTo>
                </a:path>
                <a:path w="1390650" h="1533525">
                  <a:moveTo>
                    <a:pt x="200024" y="842962"/>
                  </a:moveTo>
                  <a:lnTo>
                    <a:pt x="200024" y="995362"/>
                  </a:lnTo>
                </a:path>
                <a:path w="1390650" h="1533525">
                  <a:moveTo>
                    <a:pt x="200024" y="538162"/>
                  </a:moveTo>
                  <a:lnTo>
                    <a:pt x="200024" y="690562"/>
                  </a:lnTo>
                </a:path>
                <a:path w="1390650" h="1533525">
                  <a:moveTo>
                    <a:pt x="200024" y="233362"/>
                  </a:moveTo>
                  <a:lnTo>
                    <a:pt x="200024" y="385762"/>
                  </a:lnTo>
                </a:path>
                <a:path w="1390650" h="1533525">
                  <a:moveTo>
                    <a:pt x="200024" y="0"/>
                  </a:moveTo>
                  <a:lnTo>
                    <a:pt x="200024" y="80962"/>
                  </a:lnTo>
                </a:path>
                <a:path w="1390650" h="1533525">
                  <a:moveTo>
                    <a:pt x="400049" y="1462087"/>
                  </a:moveTo>
                  <a:lnTo>
                    <a:pt x="400049" y="1533524"/>
                  </a:lnTo>
                </a:path>
                <a:path w="1390650" h="1533525">
                  <a:moveTo>
                    <a:pt x="400049" y="1147762"/>
                  </a:moveTo>
                  <a:lnTo>
                    <a:pt x="400049" y="1309687"/>
                  </a:lnTo>
                </a:path>
                <a:path w="1390650" h="1533525">
                  <a:moveTo>
                    <a:pt x="400049" y="842962"/>
                  </a:moveTo>
                  <a:lnTo>
                    <a:pt x="400049" y="995362"/>
                  </a:lnTo>
                </a:path>
                <a:path w="1390650" h="1533525">
                  <a:moveTo>
                    <a:pt x="400049" y="538162"/>
                  </a:moveTo>
                  <a:lnTo>
                    <a:pt x="400049" y="690562"/>
                  </a:lnTo>
                </a:path>
                <a:path w="1390650" h="1533525">
                  <a:moveTo>
                    <a:pt x="400049" y="233362"/>
                  </a:moveTo>
                  <a:lnTo>
                    <a:pt x="400049" y="385762"/>
                  </a:lnTo>
                </a:path>
                <a:path w="1390650" h="1533525">
                  <a:moveTo>
                    <a:pt x="400049" y="0"/>
                  </a:moveTo>
                  <a:lnTo>
                    <a:pt x="400049" y="80962"/>
                  </a:lnTo>
                </a:path>
                <a:path w="1390650" h="1533525">
                  <a:moveTo>
                    <a:pt x="590549" y="1462087"/>
                  </a:moveTo>
                  <a:lnTo>
                    <a:pt x="590549" y="1533524"/>
                  </a:lnTo>
                </a:path>
                <a:path w="1390650" h="1533525">
                  <a:moveTo>
                    <a:pt x="590549" y="1147762"/>
                  </a:moveTo>
                  <a:lnTo>
                    <a:pt x="590549" y="1309687"/>
                  </a:lnTo>
                </a:path>
                <a:path w="1390650" h="1533525">
                  <a:moveTo>
                    <a:pt x="590549" y="842962"/>
                  </a:moveTo>
                  <a:lnTo>
                    <a:pt x="590549" y="995362"/>
                  </a:lnTo>
                </a:path>
                <a:path w="1390650" h="1533525">
                  <a:moveTo>
                    <a:pt x="590549" y="538162"/>
                  </a:moveTo>
                  <a:lnTo>
                    <a:pt x="590549" y="690562"/>
                  </a:lnTo>
                </a:path>
                <a:path w="1390650" h="1533525">
                  <a:moveTo>
                    <a:pt x="590549" y="233362"/>
                  </a:moveTo>
                  <a:lnTo>
                    <a:pt x="590549" y="385762"/>
                  </a:lnTo>
                </a:path>
                <a:path w="1390650" h="1533525">
                  <a:moveTo>
                    <a:pt x="590549" y="0"/>
                  </a:moveTo>
                  <a:lnTo>
                    <a:pt x="590549" y="80962"/>
                  </a:lnTo>
                </a:path>
                <a:path w="1390650" h="1533525">
                  <a:moveTo>
                    <a:pt x="790574" y="1462087"/>
                  </a:moveTo>
                  <a:lnTo>
                    <a:pt x="790574" y="1533524"/>
                  </a:lnTo>
                </a:path>
                <a:path w="1390650" h="1533525">
                  <a:moveTo>
                    <a:pt x="790574" y="1147762"/>
                  </a:moveTo>
                  <a:lnTo>
                    <a:pt x="790574" y="1309687"/>
                  </a:lnTo>
                </a:path>
                <a:path w="1390650" h="1533525">
                  <a:moveTo>
                    <a:pt x="790574" y="842962"/>
                  </a:moveTo>
                  <a:lnTo>
                    <a:pt x="790574" y="995362"/>
                  </a:lnTo>
                </a:path>
                <a:path w="1390650" h="1533525">
                  <a:moveTo>
                    <a:pt x="790574" y="538162"/>
                  </a:moveTo>
                  <a:lnTo>
                    <a:pt x="790574" y="690562"/>
                  </a:lnTo>
                </a:path>
                <a:path w="1390650" h="1533525">
                  <a:moveTo>
                    <a:pt x="790574" y="233362"/>
                  </a:moveTo>
                  <a:lnTo>
                    <a:pt x="790574" y="385762"/>
                  </a:lnTo>
                </a:path>
                <a:path w="1390650" h="1533525">
                  <a:moveTo>
                    <a:pt x="790574" y="0"/>
                  </a:moveTo>
                  <a:lnTo>
                    <a:pt x="790574" y="80962"/>
                  </a:lnTo>
                </a:path>
                <a:path w="1390650" h="1533525">
                  <a:moveTo>
                    <a:pt x="990599" y="1462087"/>
                  </a:moveTo>
                  <a:lnTo>
                    <a:pt x="990599" y="1533524"/>
                  </a:lnTo>
                </a:path>
                <a:path w="1390650" h="1533525">
                  <a:moveTo>
                    <a:pt x="990599" y="1147762"/>
                  </a:moveTo>
                  <a:lnTo>
                    <a:pt x="990599" y="1309687"/>
                  </a:lnTo>
                </a:path>
                <a:path w="1390650" h="1533525">
                  <a:moveTo>
                    <a:pt x="990599" y="842962"/>
                  </a:moveTo>
                  <a:lnTo>
                    <a:pt x="990599" y="995362"/>
                  </a:lnTo>
                </a:path>
                <a:path w="1390650" h="1533525">
                  <a:moveTo>
                    <a:pt x="990599" y="538162"/>
                  </a:moveTo>
                  <a:lnTo>
                    <a:pt x="990599" y="690562"/>
                  </a:lnTo>
                </a:path>
                <a:path w="1390650" h="1533525">
                  <a:moveTo>
                    <a:pt x="990599" y="233362"/>
                  </a:moveTo>
                  <a:lnTo>
                    <a:pt x="990599" y="385762"/>
                  </a:lnTo>
                </a:path>
                <a:path w="1390650" h="1533525">
                  <a:moveTo>
                    <a:pt x="990599" y="0"/>
                  </a:moveTo>
                  <a:lnTo>
                    <a:pt x="990599" y="80962"/>
                  </a:lnTo>
                </a:path>
                <a:path w="1390650" h="1533525">
                  <a:moveTo>
                    <a:pt x="1190624" y="1462087"/>
                  </a:moveTo>
                  <a:lnTo>
                    <a:pt x="1190624" y="1533524"/>
                  </a:lnTo>
                </a:path>
                <a:path w="1390650" h="1533525">
                  <a:moveTo>
                    <a:pt x="1190624" y="1147762"/>
                  </a:moveTo>
                  <a:lnTo>
                    <a:pt x="1190624" y="1309687"/>
                  </a:lnTo>
                </a:path>
                <a:path w="1390650" h="1533525">
                  <a:moveTo>
                    <a:pt x="1190624" y="842962"/>
                  </a:moveTo>
                  <a:lnTo>
                    <a:pt x="1190624" y="995362"/>
                  </a:lnTo>
                </a:path>
                <a:path w="1390650" h="1533525">
                  <a:moveTo>
                    <a:pt x="1190624" y="538162"/>
                  </a:moveTo>
                  <a:lnTo>
                    <a:pt x="1190624" y="690562"/>
                  </a:lnTo>
                </a:path>
                <a:path w="1390650" h="1533525">
                  <a:moveTo>
                    <a:pt x="1190624" y="233362"/>
                  </a:moveTo>
                  <a:lnTo>
                    <a:pt x="1190624" y="385762"/>
                  </a:lnTo>
                </a:path>
                <a:path w="1390650" h="1533525">
                  <a:moveTo>
                    <a:pt x="1190624" y="0"/>
                  </a:moveTo>
                  <a:lnTo>
                    <a:pt x="1190624" y="80962"/>
                  </a:lnTo>
                </a:path>
                <a:path w="1390650" h="1533525">
                  <a:moveTo>
                    <a:pt x="1390649" y="1462087"/>
                  </a:moveTo>
                  <a:lnTo>
                    <a:pt x="1390649" y="1533524"/>
                  </a:lnTo>
                </a:path>
                <a:path w="1390650" h="1533525">
                  <a:moveTo>
                    <a:pt x="1390649" y="1147762"/>
                  </a:moveTo>
                  <a:lnTo>
                    <a:pt x="1390649" y="1309687"/>
                  </a:lnTo>
                </a:path>
                <a:path w="1390650" h="1533525">
                  <a:moveTo>
                    <a:pt x="1390649" y="842962"/>
                  </a:moveTo>
                  <a:lnTo>
                    <a:pt x="1390649" y="995362"/>
                  </a:lnTo>
                </a:path>
                <a:path w="1390650" h="1533525">
                  <a:moveTo>
                    <a:pt x="1390649" y="538162"/>
                  </a:moveTo>
                  <a:lnTo>
                    <a:pt x="1390649" y="690562"/>
                  </a:lnTo>
                </a:path>
                <a:path w="1390650" h="1533525">
                  <a:moveTo>
                    <a:pt x="1390649" y="233362"/>
                  </a:moveTo>
                  <a:lnTo>
                    <a:pt x="1390649" y="385762"/>
                  </a:lnTo>
                </a:path>
                <a:path w="1390650" h="1533525">
                  <a:moveTo>
                    <a:pt x="1390649" y="0"/>
                  </a:moveTo>
                  <a:lnTo>
                    <a:pt x="1390649" y="809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617034" y="4905374"/>
              <a:ext cx="998219" cy="1533525"/>
            </a:xfrm>
            <a:custGeom>
              <a:avLst/>
              <a:gdLst/>
              <a:ahLst/>
              <a:cxnLst/>
              <a:rect l="l" t="t" r="r" b="b"/>
              <a:pathLst>
                <a:path w="998219" h="1533525">
                  <a:moveTo>
                    <a:pt x="0" y="0"/>
                  </a:moveTo>
                  <a:lnTo>
                    <a:pt x="0" y="1533524"/>
                  </a:lnTo>
                </a:path>
                <a:path w="998219" h="1533525">
                  <a:moveTo>
                    <a:pt x="200024" y="0"/>
                  </a:moveTo>
                  <a:lnTo>
                    <a:pt x="200024" y="1533524"/>
                  </a:lnTo>
                </a:path>
                <a:path w="998219" h="1533525">
                  <a:moveTo>
                    <a:pt x="390524" y="0"/>
                  </a:moveTo>
                  <a:lnTo>
                    <a:pt x="390524" y="1533524"/>
                  </a:lnTo>
                </a:path>
                <a:path w="998219" h="1533525">
                  <a:moveTo>
                    <a:pt x="590549" y="0"/>
                  </a:moveTo>
                  <a:lnTo>
                    <a:pt x="590549" y="1533524"/>
                  </a:lnTo>
                </a:path>
                <a:path w="998219" h="1533525">
                  <a:moveTo>
                    <a:pt x="790574" y="0"/>
                  </a:moveTo>
                  <a:lnTo>
                    <a:pt x="790574" y="1533524"/>
                  </a:lnTo>
                </a:path>
                <a:path w="998219" h="1533525">
                  <a:moveTo>
                    <a:pt x="998029" y="0"/>
                  </a:moveTo>
                  <a:lnTo>
                    <a:pt x="998029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615986" y="49863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0" y="0"/>
                  </a:moveTo>
                  <a:lnTo>
                    <a:pt x="0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615986" y="49863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790574" y="142874"/>
                  </a:moveTo>
                  <a:lnTo>
                    <a:pt x="790574" y="952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7785" y="278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78104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781049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7785" y="14961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15986" y="52911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0" y="0"/>
                  </a:moveTo>
                  <a:lnTo>
                    <a:pt x="0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5925" y="930"/>
                  </a:lnTo>
                  <a:lnTo>
                    <a:pt x="783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615986" y="52911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790574" y="142874"/>
                  </a:moveTo>
                  <a:lnTo>
                    <a:pt x="790574" y="952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7785" y="2789"/>
                  </a:lnTo>
                  <a:lnTo>
                    <a:pt x="785925" y="930"/>
                  </a:lnTo>
                  <a:lnTo>
                    <a:pt x="783680" y="0"/>
                  </a:lnTo>
                  <a:lnTo>
                    <a:pt x="78104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781049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7785" y="14961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615986" y="55959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0" y="0"/>
                  </a:moveTo>
                  <a:lnTo>
                    <a:pt x="0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5925" y="930"/>
                  </a:lnTo>
                  <a:lnTo>
                    <a:pt x="783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615986" y="55959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790574" y="142874"/>
                  </a:moveTo>
                  <a:lnTo>
                    <a:pt x="790574" y="952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7785" y="2789"/>
                  </a:lnTo>
                  <a:lnTo>
                    <a:pt x="785925" y="930"/>
                  </a:lnTo>
                  <a:lnTo>
                    <a:pt x="783680" y="0"/>
                  </a:lnTo>
                  <a:lnTo>
                    <a:pt x="78104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781049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7785" y="14961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615986" y="59007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0" y="0"/>
                  </a:moveTo>
                  <a:lnTo>
                    <a:pt x="0" y="152399"/>
                  </a:lnTo>
                  <a:lnTo>
                    <a:pt x="783680" y="152400"/>
                  </a:lnTo>
                  <a:lnTo>
                    <a:pt x="785925" y="15147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615986" y="5900737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790574" y="142874"/>
                  </a:moveTo>
                  <a:lnTo>
                    <a:pt x="790574" y="952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7785" y="278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78104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781049" y="152399"/>
                  </a:lnTo>
                  <a:lnTo>
                    <a:pt x="783680" y="152400"/>
                  </a:lnTo>
                  <a:lnTo>
                    <a:pt x="785925" y="151470"/>
                  </a:lnTo>
                  <a:lnTo>
                    <a:pt x="787785" y="14961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615986" y="6215062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0" y="0"/>
                  </a:moveTo>
                  <a:lnTo>
                    <a:pt x="0" y="152399"/>
                  </a:lnTo>
                  <a:lnTo>
                    <a:pt x="783680" y="152399"/>
                  </a:lnTo>
                  <a:lnTo>
                    <a:pt x="785925" y="151470"/>
                  </a:lnTo>
                  <a:lnTo>
                    <a:pt x="789645" y="147750"/>
                  </a:lnTo>
                  <a:lnTo>
                    <a:pt x="790574" y="145505"/>
                  </a:lnTo>
                  <a:lnTo>
                    <a:pt x="790574" y="14287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615986" y="6215062"/>
              <a:ext cx="790575" cy="152400"/>
            </a:xfrm>
            <a:custGeom>
              <a:avLst/>
              <a:gdLst/>
              <a:ahLst/>
              <a:cxnLst/>
              <a:rect l="l" t="t" r="r" b="b"/>
              <a:pathLst>
                <a:path w="790575" h="152400">
                  <a:moveTo>
                    <a:pt x="790574" y="142874"/>
                  </a:moveTo>
                  <a:lnTo>
                    <a:pt x="790574" y="9524"/>
                  </a:lnTo>
                  <a:lnTo>
                    <a:pt x="790574" y="6894"/>
                  </a:lnTo>
                  <a:lnTo>
                    <a:pt x="789645" y="4649"/>
                  </a:lnTo>
                  <a:lnTo>
                    <a:pt x="787785" y="2789"/>
                  </a:lnTo>
                  <a:lnTo>
                    <a:pt x="785925" y="929"/>
                  </a:lnTo>
                  <a:lnTo>
                    <a:pt x="783680" y="0"/>
                  </a:lnTo>
                  <a:lnTo>
                    <a:pt x="781049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781049" y="152399"/>
                  </a:lnTo>
                  <a:lnTo>
                    <a:pt x="790574" y="145505"/>
                  </a:lnTo>
                  <a:lnTo>
                    <a:pt x="790574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830048" y="49863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0"/>
                  </a:moveTo>
                  <a:lnTo>
                    <a:pt x="0" y="152399"/>
                  </a:ln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830048" y="49863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152399"/>
                  </a:move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830048" y="52911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0"/>
                  </a:moveTo>
                  <a:lnTo>
                    <a:pt x="0" y="152399"/>
                  </a:ln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830048" y="52911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152399"/>
                  </a:move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830048" y="55959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0"/>
                  </a:moveTo>
                  <a:lnTo>
                    <a:pt x="0" y="152399"/>
                  </a:ln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830048" y="55959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152399"/>
                  </a:move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830048" y="59007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0"/>
                  </a:moveTo>
                  <a:lnTo>
                    <a:pt x="0" y="152399"/>
                  </a:ln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830048" y="5900737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152399"/>
                  </a:move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830048" y="6215062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0"/>
                  </a:moveTo>
                  <a:lnTo>
                    <a:pt x="0" y="152399"/>
                  </a:ln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830048" y="6215062"/>
              <a:ext cx="1786255" cy="152400"/>
            </a:xfrm>
            <a:custGeom>
              <a:avLst/>
              <a:gdLst/>
              <a:ahLst/>
              <a:cxnLst/>
              <a:rect l="l" t="t" r="r" b="b"/>
              <a:pathLst>
                <a:path w="1786255" h="152400">
                  <a:moveTo>
                    <a:pt x="0" y="152399"/>
                  </a:moveTo>
                  <a:lnTo>
                    <a:pt x="1785937" y="152399"/>
                  </a:lnTo>
                  <a:lnTo>
                    <a:pt x="17859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984036" y="6521450"/>
            <a:ext cx="261937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" algn="l"/>
                <a:tab pos="409575" algn="l"/>
                <a:tab pos="608330" algn="l"/>
                <a:tab pos="807085" algn="l"/>
                <a:tab pos="1005840" algn="l"/>
                <a:tab pos="1204595" algn="l"/>
                <a:tab pos="1402715" algn="l"/>
                <a:tab pos="1601470" algn="l"/>
              </a:tabLst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1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9</a:t>
            </a:r>
            <a:r>
              <a:rPr sz="900" spc="160" dirty="0">
                <a:solidFill>
                  <a:srgbClr val="202020"/>
                </a:solidFill>
                <a:latin typeface="Helvetica Neue"/>
                <a:cs typeface="Trebuchet MS"/>
              </a:rPr>
              <a:t> 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r>
              <a:rPr sz="900" spc="3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11</a:t>
            </a:r>
            <a:r>
              <a:rPr sz="900" spc="33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12</a:t>
            </a:r>
            <a:r>
              <a:rPr sz="900" spc="33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  <a:p>
            <a:pPr marR="23495" algn="ctr">
              <a:lnSpc>
                <a:spcPct val="100000"/>
              </a:lnSpc>
              <a:spcBef>
                <a:spcPts val="64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389492" y="4978400"/>
            <a:ext cx="14820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Seymour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Telegraph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  <a:p>
            <a:pPr marL="251460" marR="5080" indent="-239395">
              <a:lnSpc>
                <a:spcPct val="104200"/>
              </a:lnSpc>
              <a:spcBef>
                <a:spcPts val="75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Cobram</a:t>
            </a:r>
            <a:r>
              <a:rPr sz="900" spc="2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Courier</a:t>
            </a:r>
            <a:r>
              <a:rPr sz="900" spc="2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(Licensed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795"/>
              </a:spcBef>
            </a:pP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Campaspe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sz="900" spc="7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35" dirty="0">
                <a:solidFill>
                  <a:srgbClr val="202020"/>
                </a:solidFill>
                <a:latin typeface="Helvetica Neue"/>
                <a:cs typeface="Trebuchet MS"/>
              </a:rPr>
              <a:t>(L…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391724" y="5902325"/>
            <a:ext cx="147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Corowa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Free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Press</a:t>
            </a:r>
            <a:r>
              <a:rPr sz="900" spc="4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180" dirty="0">
                <a:solidFill>
                  <a:srgbClr val="202020"/>
                </a:solidFill>
                <a:latin typeface="Helvetica Neue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383092" y="6207124"/>
            <a:ext cx="148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Deniliquin</a:t>
            </a:r>
            <a:r>
              <a:rPr sz="900" spc="-3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Pastoral</a:t>
            </a:r>
            <a:r>
              <a:rPr sz="900" spc="-3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Time…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A1E11612CF340B16C95BCD3006626" ma:contentTypeVersion="18" ma:contentTypeDescription="Create a new document." ma:contentTypeScope="" ma:versionID="e50ab059dd84aa0630207d19aea12d9b">
  <xsd:schema xmlns:xsd="http://www.w3.org/2001/XMLSchema" xmlns:xs="http://www.w3.org/2001/XMLSchema" xmlns:p="http://schemas.microsoft.com/office/2006/metadata/properties" xmlns:ns2="05a78c0f-a504-4649-88c9-b794f6403e85" xmlns:ns3="e809dcb9-122b-4a07-9542-d31a68380e93" targetNamespace="http://schemas.microsoft.com/office/2006/metadata/properties" ma:root="true" ma:fieldsID="fa0df7d2975b122891075fff48fd5a37" ns2:_="" ns3:_="">
    <xsd:import namespace="05a78c0f-a504-4649-88c9-b794f6403e85"/>
    <xsd:import namespace="e809dcb9-122b-4a07-9542-d31a68380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8c0f-a504-4649-88c9-b794f6403e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9da494-2820-463f-b5b3-52c4182aea95}" ma:internalName="TaxCatchAll" ma:showField="CatchAllData" ma:web="05a78c0f-a504-4649-88c9-b794f6403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9dcb9-122b-4a07-9542-d31a68380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8bf22c-45f6-4dbd-b812-cdd956b0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78c0f-a504-4649-88c9-b794f6403e85" xsi:nil="true"/>
    <lcf76f155ced4ddcb4097134ff3c332f xmlns="e809dcb9-122b-4a07-9542-d31a68380e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D85EA3-45C4-4AB7-8B16-9764A30FA242}"/>
</file>

<file path=customXml/itemProps2.xml><?xml version="1.0" encoding="utf-8"?>
<ds:datastoreItem xmlns:ds="http://schemas.openxmlformats.org/officeDocument/2006/customXml" ds:itemID="{C5CFB749-996B-4C5C-81A9-B48B79E2C700}"/>
</file>

<file path=customXml/itemProps3.xml><?xml version="1.0" encoding="utf-8"?>
<ds:datastoreItem xmlns:ds="http://schemas.openxmlformats.org/officeDocument/2006/customXml" ds:itemID="{1662FDA8-6392-4B34-9608-9E66DE4F17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Custom</PresentationFormat>
  <Paragraphs>122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Helvetica Neue</vt:lpstr>
      <vt:lpstr>Tahoma</vt:lpstr>
      <vt:lpstr>Trebuchet MS</vt:lpstr>
      <vt:lpstr>Verdana</vt:lpstr>
      <vt:lpstr>Office Theme</vt:lpstr>
      <vt:lpstr>Weekly Media Report</vt:lpstr>
      <vt:lpstr>PowerPoint Presentation</vt:lpstr>
      <vt:lpstr>PowerPoint Presentation</vt:lpstr>
      <vt:lpstr>Highlighted Industry and 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Zara Lowien</cp:lastModifiedBy>
  <cp:revision>1</cp:revision>
  <dcterms:created xsi:type="dcterms:W3CDTF">2024-11-15T03:36:24Z</dcterms:created>
  <dcterms:modified xsi:type="dcterms:W3CDTF">2024-11-15T03:39:39Z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2024-11-15T00:00:00Z</vt:filetime>
  </property>
  <property fmtid="{D5CDD505-2E9C-101B-9397-08002B2CF9AE}" pid="5" name="Producer">
    <vt:lpwstr>pdf-merger-js</vt:lpwstr>
  </property>
  <property fmtid="{D5CDD505-2E9C-101B-9397-08002B2CF9AE}" pid="6" name="ContentTypeId">
    <vt:lpwstr>0x010100585A1E11612CF340B16C95BCD3006626</vt:lpwstr>
  </property>
</Properties>
</file>