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227300" cy="7696200"/>
  <p:notesSz cx="15227300" cy="769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hyperlink" Target="https://www.sheppnews.com.au/water/weather-study-for-murray-darling-basin/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transition.meltwater.com/paywall/redirect/lIfEUOOE1_20bmjMgpyqSRqzEXU?keywords=Murray-Darling%20Basin&amp;cid=38ba41f5-388d-4a2b-bca5-64d123cdd1d3&amp;productType=ua-dashboard-export" TargetMode="External"/><Relationship Id="rId7" Type="http://schemas.openxmlformats.org/officeDocument/2006/relationships/hyperlink" Target="https://www.abc.net.au/news/2024-10-25/bundaberg-farmers-fear-water-security-with-nwa-decision-looming/104486712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www.dailytelegraph.com.au/entertainment/celebrity-life/royals/aussie-company-aquna-to-send-murray-cod-caviar-to-buckingham-palace-after-meeting-king-charles/news-story/41bf723ab2b1cecd15afdeef52db84a8" TargetMode="External"/><Relationship Id="rId25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hyperlink" Target="https://arr.news/2024/10/23/the-right-way-to-achieve-our-goal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hyperlink" Target="https://www.abc.net.au/news/science/2024-10-18/murray-river-macquarie-marshes-critically-endangered-listing/104361446" TargetMode="External"/><Relationship Id="rId24" Type="http://schemas.openxmlformats.org/officeDocument/2006/relationships/hyperlink" Target="https://transition.meltwater.com/paywall/redirect/mfohJvKOhSniwdGv27hBvk88Tp0?keywords=Murray-Darling%20Basin&amp;cid=38ba41f5-388d-4a2b-bca5-64d123cdd1d3&amp;productType=ua-dashboard-export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hyperlink" Target="https://www.dailytelegraph.com.au/business/australian-almonds-appoints-celebrity-chef-to-help-capitalise-on-export-boom/news-story/252b7dfc3d0822e79e9c42352222b861" TargetMode="External"/><Relationship Id="rId31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s://www.abc.net.au/news/peter-de-kruijff/101581262" TargetMode="External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1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2975" y="2438399"/>
            <a:ext cx="5772149" cy="34670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Helvetica Neue"/>
              </a:rPr>
              <a:t>Weekly</a:t>
            </a:r>
            <a:r>
              <a:rPr spc="-225" dirty="0">
                <a:latin typeface="Helvetica Neue"/>
              </a:rPr>
              <a:t> </a:t>
            </a:r>
            <a:r>
              <a:rPr spc="125" dirty="0">
                <a:latin typeface="Helvetica Neue"/>
              </a:rPr>
              <a:t>Media</a:t>
            </a:r>
            <a:r>
              <a:rPr spc="-220" dirty="0">
                <a:latin typeface="Helvetica Neue"/>
              </a:rPr>
              <a:t> </a:t>
            </a:r>
            <a:r>
              <a:rPr spc="-10" dirty="0">
                <a:latin typeface="Helvetica Neue"/>
              </a:rPr>
              <a:t>Report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8828" y="1787525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73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251" y="420823"/>
            <a:ext cx="106680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10" dirty="0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2442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4489" y="1787525"/>
            <a:ext cx="21647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15" dirty="0">
                <a:latin typeface="Helvetica Neue"/>
                <a:cs typeface="Tahoma"/>
              </a:rPr>
              <a:t>29.4</a:t>
            </a:r>
            <a:r>
              <a:rPr sz="4800" spc="-315" dirty="0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65" dirty="0">
                <a:latin typeface="Helvetica Neue"/>
                <a:cs typeface="Tahoma"/>
              </a:rPr>
              <a:t>Total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40" dirty="0">
                <a:latin typeface="Helvetica Neue"/>
                <a:cs typeface="Tahoma"/>
              </a:rPr>
              <a:t>Potential</a:t>
            </a:r>
            <a:r>
              <a:rPr sz="1200" b="1" spc="-3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2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315" dirty="0">
                <a:latin typeface="Helvetica Neue"/>
                <a:cs typeface="Tahoma"/>
              </a:rPr>
              <a:t>77.6</a:t>
            </a:r>
            <a:r>
              <a:rPr sz="4800" spc="-315" dirty="0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5" dirty="0">
                <a:latin typeface="Helvetica Neue"/>
                <a:cs typeface="Tahoma"/>
              </a:rPr>
              <a:t>News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63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86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dirty="0">
                <a:latin typeface="Helvetica Neue"/>
                <a:cs typeface="Tahoma"/>
              </a:rPr>
              <a:t>TV</a:t>
            </a:r>
            <a:r>
              <a:rPr sz="1200" b="1" spc="-8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50" dirty="0">
                <a:latin typeface="Helvetica Neue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20" dirty="0">
                <a:latin typeface="Helvetica Neue"/>
                <a:cs typeface="Tahoma"/>
              </a:rPr>
              <a:t>Radio</a:t>
            </a:r>
            <a:r>
              <a:rPr sz="1200" b="1" spc="-4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63747" y="6340474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94244" y="5483224"/>
            <a:ext cx="9874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25" dirty="0">
                <a:latin typeface="Helvetica Neue"/>
                <a:cs typeface="Tahoma"/>
              </a:rPr>
              <a:t>67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news </a:t>
            </a:r>
            <a:r>
              <a:rPr sz="1200" b="1" spc="-20" dirty="0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00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14.5M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21955" y="3263900"/>
            <a:ext cx="1787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14.5M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159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23210" y="3263900"/>
            <a:ext cx="165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14.5M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24615" y="3263900"/>
            <a:ext cx="165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12.9M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125869" y="3263900"/>
            <a:ext cx="1723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2.07M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16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0700" y="6026149"/>
            <a:ext cx="165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595959"/>
                </a:solidFill>
                <a:latin typeface="Helvetica Neue"/>
                <a:cs typeface="Tahoma"/>
              </a:rPr>
              <a:t>2.07M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0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57524" y="3695699"/>
            <a:ext cx="3057525" cy="2647950"/>
            <a:chOff x="3057524" y="3695699"/>
            <a:chExt cx="3057525" cy="264795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21955" y="6026149"/>
            <a:ext cx="775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0" dirty="0">
                <a:solidFill>
                  <a:srgbClr val="595959"/>
                </a:solidFill>
                <a:latin typeface="Helvetica Neue"/>
                <a:cs typeface="Tahoma"/>
              </a:rPr>
              <a:t>282k</a:t>
            </a:r>
            <a:r>
              <a:rPr sz="900" b="1" spc="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953124" y="3695699"/>
            <a:ext cx="3067050" cy="2647950"/>
            <a:chOff x="5953124" y="3695699"/>
            <a:chExt cx="3067050" cy="264795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23210" y="6026149"/>
            <a:ext cx="711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0" dirty="0">
                <a:solidFill>
                  <a:srgbClr val="595959"/>
                </a:solidFill>
                <a:latin typeface="Helvetica Neue"/>
                <a:cs typeface="Tahoma"/>
              </a:rPr>
              <a:t>97k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 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858248" y="3695699"/>
            <a:ext cx="3057525" cy="2647950"/>
            <a:chOff x="8858248" y="3695699"/>
            <a:chExt cx="3057525" cy="264795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158285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39832" y="6637"/>
                  </a:lnTo>
                  <a:lnTo>
                    <a:pt x="2742959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5" y="20579"/>
                  </a:lnTo>
                  <a:lnTo>
                    <a:pt x="2751877" y="24663"/>
                  </a:lnTo>
                  <a:lnTo>
                    <a:pt x="2752724" y="28916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52724" y="2609507"/>
                  </a:lnTo>
                  <a:lnTo>
                    <a:pt x="2751877" y="2613759"/>
                  </a:lnTo>
                  <a:lnTo>
                    <a:pt x="2750185" y="2617843"/>
                  </a:lnTo>
                  <a:lnTo>
                    <a:pt x="2748494" y="2621928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9764" y="2628660"/>
                  </a:lnTo>
                  <a:lnTo>
                    <a:pt x="6637" y="2625534"/>
                  </a:lnTo>
                  <a:lnTo>
                    <a:pt x="4228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24615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59.6k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753847" y="3695699"/>
            <a:ext cx="3053080" cy="2647950"/>
            <a:chOff x="11753847" y="3695699"/>
            <a:chExt cx="3053080" cy="264795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6076949"/>
              <a:ext cx="76201" cy="7619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2053885" y="370046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28135" y="2638424"/>
                  </a:moveTo>
                  <a:lnTo>
                    <a:pt x="33338" y="2638424"/>
                  </a:lnTo>
                  <a:lnTo>
                    <a:pt x="28916" y="2638424"/>
                  </a:lnTo>
                  <a:lnTo>
                    <a:pt x="2538" y="2617843"/>
                  </a:lnTo>
                  <a:lnTo>
                    <a:pt x="846" y="2613759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9764" y="9764"/>
                  </a:lnTo>
                  <a:lnTo>
                    <a:pt x="12891" y="6637"/>
                  </a:lnTo>
                  <a:lnTo>
                    <a:pt x="16495" y="4229"/>
                  </a:lnTo>
                  <a:lnTo>
                    <a:pt x="20578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3" y="0"/>
                  </a:lnTo>
                  <a:lnTo>
                    <a:pt x="2733332" y="0"/>
                  </a:lnTo>
                  <a:lnTo>
                    <a:pt x="2737583" y="845"/>
                  </a:lnTo>
                  <a:lnTo>
                    <a:pt x="2741668" y="2537"/>
                  </a:lnTo>
                  <a:lnTo>
                    <a:pt x="2745752" y="4229"/>
                  </a:lnTo>
                  <a:lnTo>
                    <a:pt x="2747964" y="5706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2125869" y="6026149"/>
            <a:ext cx="1621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595959"/>
                </a:solidFill>
                <a:latin typeface="Helvetica Neue"/>
                <a:cs typeface="Tahoma"/>
              </a:rPr>
              <a:t>9.49k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dirty="0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sz="900" b="1" spc="310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80" dirty="0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sz="900" b="1" spc="-15" dirty="0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sz="900" b="1" spc="-10" dirty="0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sz="900" b="1" spc="-20" dirty="0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7199" y="942975"/>
            <a:ext cx="14277975" cy="5210175"/>
            <a:chOff x="457199" y="942975"/>
            <a:chExt cx="14277975" cy="5210175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58971" y="6076949"/>
              <a:ext cx="76201" cy="76199"/>
            </a:xfrm>
            <a:prstGeom prst="rect">
              <a:avLst/>
            </a:prstGeom>
          </p:spPr>
        </p:pic>
        <p:pic>
          <p:nvPicPr>
            <p:cNvPr id="44" name="object 44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199" y="942975"/>
              <a:ext cx="2752724" cy="131444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7199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39800" y="2311400"/>
            <a:ext cx="2296795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618615" algn="l"/>
              </a:tabLst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Nikki</a:t>
            </a:r>
            <a:r>
              <a:rPr sz="900" spc="-4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60" dirty="0">
                <a:solidFill>
                  <a:srgbClr val="212121"/>
                </a:solidFill>
                <a:latin typeface="Helvetica Neue"/>
                <a:cs typeface="Trebuchet MS"/>
              </a:rPr>
              <a:t>S…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7:56</a:t>
            </a:r>
            <a:r>
              <a:rPr sz="1350" spc="-6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0700" y="2776220"/>
            <a:ext cx="27146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Bundaberg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farmers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fear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for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water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security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as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new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national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water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</a:rPr>
              <a:t>agreement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looms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3400" y="942975"/>
            <a:ext cx="5572125" cy="1800225"/>
            <a:chOff x="533400" y="942975"/>
            <a:chExt cx="5572125" cy="1800225"/>
          </a:xfrm>
        </p:grpSpPr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2362200"/>
              <a:ext cx="342899" cy="34289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51" name="object 51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2324" y="942975"/>
              <a:ext cx="2743199" cy="131444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362324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420866" y="2311400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Peter</a:t>
            </a:r>
            <a:r>
              <a:rPr sz="900" spc="-4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95" dirty="0">
                <a:solidFill>
                  <a:srgbClr val="212121"/>
                </a:solidFill>
                <a:latin typeface="Helvetica Neue"/>
                <a:cs typeface="Trebuchet MS"/>
              </a:rPr>
              <a:t>d…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41055" y="2311400"/>
            <a:ext cx="165862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250825">
              <a:lnSpc>
                <a:spcPts val="980"/>
              </a:lnSpc>
              <a:spcBef>
                <a:spcPts val="215"/>
              </a:spcBef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17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7:00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21955" y="2776220"/>
            <a:ext cx="243014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Lower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Murray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River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and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</a:rPr>
              <a:t>Macquarie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</a:rPr>
              <a:t>Marshes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212121"/>
                </a:solidFill>
                <a:latin typeface="Verdana"/>
                <a:cs typeface="Verdana"/>
              </a:rPr>
              <a:t>may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</a:rPr>
              <a:t>be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designated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critically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38525" y="942975"/>
            <a:ext cx="5572125" cy="1800225"/>
            <a:chOff x="3438525" y="942975"/>
            <a:chExt cx="5572125" cy="1800225"/>
          </a:xfrm>
        </p:grpSpPr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8525" y="2362200"/>
              <a:ext cx="342899" cy="3428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9024" y="2552699"/>
              <a:ext cx="190499" cy="190499"/>
            </a:xfrm>
            <a:prstGeom prst="rect">
              <a:avLst/>
            </a:prstGeom>
          </p:spPr>
        </p:pic>
        <p:pic>
          <p:nvPicPr>
            <p:cNvPr id="59" name="object 59">
              <a:hlinkClick r:id="rId14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257924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323210" y="2311400"/>
            <a:ext cx="2559685" cy="8388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199390">
              <a:lnSpc>
                <a:spcPts val="980"/>
              </a:lnSpc>
              <a:spcBef>
                <a:spcPts val="215"/>
              </a:spcBef>
            </a:pPr>
            <a:r>
              <a:rPr sz="900" spc="85" dirty="0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 (Licensed by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-40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sz="1350" spc="-6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4:12</a:t>
            </a:r>
            <a:r>
              <a:rPr sz="1350" spc="-6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Peter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212121"/>
                </a:solidFill>
                <a:latin typeface="Verdana"/>
                <a:cs typeface="Verdana"/>
              </a:rPr>
              <a:t>de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</a:rPr>
              <a:t>Kruĳff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90" dirty="0">
                <a:solidFill>
                  <a:srgbClr val="212121"/>
                </a:solidFill>
                <a:latin typeface="Helvetica Neue"/>
                <a:cs typeface="Trebuchet MS"/>
              </a:rPr>
              <a:t>"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federal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government.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Heres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what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that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334125" y="942975"/>
            <a:ext cx="5572125" cy="1800225"/>
            <a:chOff x="6334125" y="942975"/>
            <a:chExt cx="5572125" cy="1800225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4125" y="2362200"/>
              <a:ext cx="342899" cy="3428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624" y="2552699"/>
              <a:ext cx="190499" cy="19049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0191748" y="12572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0" y="675523"/>
                  </a:lnTo>
                  <a:lnTo>
                    <a:pt x="219492" y="662824"/>
                  </a:lnTo>
                  <a:lnTo>
                    <a:pt x="181258" y="645310"/>
                  </a:lnTo>
                  <a:lnTo>
                    <a:pt x="145452" y="623248"/>
                  </a:lnTo>
                  <a:lnTo>
                    <a:pt x="112621" y="596972"/>
                  </a:lnTo>
                  <a:lnTo>
                    <a:pt x="83254" y="566874"/>
                  </a:lnTo>
                  <a:lnTo>
                    <a:pt x="57788" y="533404"/>
                  </a:lnTo>
                  <a:lnTo>
                    <a:pt x="36611" y="497069"/>
                  </a:lnTo>
                  <a:lnTo>
                    <a:pt x="20043" y="458419"/>
                  </a:lnTo>
                  <a:lnTo>
                    <a:pt x="8331" y="418032"/>
                  </a:lnTo>
                  <a:lnTo>
                    <a:pt x="1651" y="376509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1" y="292586"/>
                  </a:lnTo>
                  <a:lnTo>
                    <a:pt x="12419" y="251446"/>
                  </a:lnTo>
                  <a:lnTo>
                    <a:pt x="26099" y="211677"/>
                  </a:lnTo>
                  <a:lnTo>
                    <a:pt x="44546" y="173882"/>
                  </a:lnTo>
                  <a:lnTo>
                    <a:pt x="67479" y="138634"/>
                  </a:lnTo>
                  <a:lnTo>
                    <a:pt x="94553" y="106458"/>
                  </a:lnTo>
                  <a:lnTo>
                    <a:pt x="125366" y="77834"/>
                  </a:lnTo>
                  <a:lnTo>
                    <a:pt x="159450" y="53198"/>
                  </a:lnTo>
                  <a:lnTo>
                    <a:pt x="196290" y="32921"/>
                  </a:lnTo>
                  <a:lnTo>
                    <a:pt x="235334" y="17307"/>
                  </a:lnTo>
                  <a:lnTo>
                    <a:pt x="276002" y="6588"/>
                  </a:lnTo>
                  <a:lnTo>
                    <a:pt x="317678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2" y="26101"/>
                  </a:lnTo>
                  <a:lnTo>
                    <a:pt x="511916" y="44548"/>
                  </a:lnTo>
                  <a:lnTo>
                    <a:pt x="547165" y="67479"/>
                  </a:lnTo>
                  <a:lnTo>
                    <a:pt x="579341" y="94553"/>
                  </a:lnTo>
                  <a:lnTo>
                    <a:pt x="607965" y="125366"/>
                  </a:lnTo>
                  <a:lnTo>
                    <a:pt x="632601" y="159451"/>
                  </a:lnTo>
                  <a:lnTo>
                    <a:pt x="652877" y="196291"/>
                  </a:lnTo>
                  <a:lnTo>
                    <a:pt x="668492" y="235336"/>
                  </a:lnTo>
                  <a:lnTo>
                    <a:pt x="679211" y="276003"/>
                  </a:lnTo>
                  <a:lnTo>
                    <a:pt x="684871" y="317677"/>
                  </a:lnTo>
                  <a:lnTo>
                    <a:pt x="685799" y="342899"/>
                  </a:lnTo>
                  <a:lnTo>
                    <a:pt x="685697" y="351317"/>
                  </a:lnTo>
                  <a:lnTo>
                    <a:pt x="682089" y="393213"/>
                  </a:lnTo>
                  <a:lnTo>
                    <a:pt x="673379" y="434353"/>
                  </a:lnTo>
                  <a:lnTo>
                    <a:pt x="659696" y="474121"/>
                  </a:lnTo>
                  <a:lnTo>
                    <a:pt x="641251" y="511916"/>
                  </a:lnTo>
                  <a:lnTo>
                    <a:pt x="618320" y="547165"/>
                  </a:lnTo>
                  <a:lnTo>
                    <a:pt x="591246" y="579341"/>
                  </a:lnTo>
                  <a:lnTo>
                    <a:pt x="560433" y="607965"/>
                  </a:lnTo>
                  <a:lnTo>
                    <a:pt x="526347" y="632601"/>
                  </a:lnTo>
                  <a:lnTo>
                    <a:pt x="489507" y="652877"/>
                  </a:lnTo>
                  <a:lnTo>
                    <a:pt x="450463" y="668492"/>
                  </a:lnTo>
                  <a:lnTo>
                    <a:pt x="409795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F67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0438010" y="1444625"/>
            <a:ext cx="30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Helvetica Neue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163048" y="2257424"/>
            <a:ext cx="2857500" cy="9525"/>
          </a:xfrm>
          <a:custGeom>
            <a:avLst/>
            <a:gdLst/>
            <a:ahLst/>
            <a:cxnLst/>
            <a:rect l="l" t="t" r="r" b="b"/>
            <a:pathLst>
              <a:path w="2743200" h="9525">
                <a:moveTo>
                  <a:pt x="2743199" y="9524"/>
                </a:moveTo>
                <a:lnTo>
                  <a:pt x="0" y="9524"/>
                </a:lnTo>
                <a:lnTo>
                  <a:pt x="0" y="0"/>
                </a:lnTo>
                <a:lnTo>
                  <a:pt x="2743199" y="0"/>
                </a:lnTo>
                <a:lnTo>
                  <a:pt x="2743199" y="95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643715" y="2311400"/>
            <a:ext cx="2053589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News.com.au</a:t>
            </a:r>
            <a:r>
              <a:rPr sz="900" spc="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21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2:18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24615" y="2776220"/>
            <a:ext cx="25482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Habitat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rafts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help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Australias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threatened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Olive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Perchlet </a:t>
            </a:r>
            <a:r>
              <a:rPr sz="1050" spc="-75" dirty="0">
                <a:solidFill>
                  <a:srgbClr val="212121"/>
                </a:solidFill>
                <a:latin typeface="Verdana"/>
                <a:cs typeface="Verdana"/>
              </a:rPr>
              <a:t>return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home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23924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2"/>
                </a:lnTo>
                <a:lnTo>
                  <a:pt x="10016" y="229200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3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340998" y="2425700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9429749" y="942975"/>
            <a:ext cx="5372100" cy="1800225"/>
            <a:chOff x="9429749" y="942975"/>
            <a:chExt cx="5372100" cy="1800225"/>
          </a:xfrm>
        </p:grpSpPr>
        <p:pic>
          <p:nvPicPr>
            <p:cNvPr id="74" name="object 7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75" name="object 75">
              <a:hlinkClick r:id="rId17"/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2544969" y="2311400"/>
            <a:ext cx="2292350" cy="4292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Daily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Telegraph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204" dirty="0">
                <a:solidFill>
                  <a:srgbClr val="212121"/>
                </a:solidFill>
                <a:latin typeface="Helvetica Neue"/>
                <a:cs typeface="Trebuchet MS"/>
              </a:rPr>
              <a:t> 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3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30" dirty="0">
                <a:solidFill>
                  <a:srgbClr val="212121"/>
                </a:solidFill>
                <a:latin typeface="Helvetica Neue"/>
                <a:cs typeface="Trebuchet MS"/>
              </a:rPr>
              <a:t>Kirrily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180" dirty="0">
                <a:solidFill>
                  <a:srgbClr val="212121"/>
                </a:solidFill>
                <a:latin typeface="Helvetica Neue"/>
                <a:cs typeface="Trebuchet MS"/>
              </a:rPr>
              <a:t>…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3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22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11:24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125869" y="2776220"/>
            <a:ext cx="247269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King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Charles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</a:rPr>
              <a:t>falls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in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love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with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regional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NSW’s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Aquna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</a:rPr>
              <a:t>caviar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2134849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79" y="337760"/>
                </a:lnTo>
                <a:lnTo>
                  <a:pt x="90627" y="322656"/>
                </a:lnTo>
                <a:lnTo>
                  <a:pt x="56318" y="298493"/>
                </a:lnTo>
                <a:lnTo>
                  <a:pt x="28894" y="266702"/>
                </a:lnTo>
                <a:lnTo>
                  <a:pt x="10016" y="229200"/>
                </a:lnTo>
                <a:lnTo>
                  <a:pt x="822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7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5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253564" y="2425700"/>
            <a:ext cx="227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95959"/>
                </a:solidFill>
                <a:latin typeface="Helvetica Neue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57199" y="2552699"/>
            <a:ext cx="12058650" cy="2476500"/>
            <a:chOff x="457199" y="2552699"/>
            <a:chExt cx="12058650" cy="2476500"/>
          </a:xfrm>
        </p:grpSpPr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83" name="object 83">
              <a:hlinkClick r:id="rId19"/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7199" y="3705224"/>
              <a:ext cx="2752724" cy="131444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499816" y="5016500"/>
            <a:ext cx="694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40" dirty="0">
                <a:solidFill>
                  <a:srgbClr val="212121"/>
                </a:solidFill>
                <a:latin typeface="Helvetica Neue"/>
                <a:cs typeface="Trebuchet MS"/>
              </a:rPr>
              <a:t>Giusep…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39800" y="5016500"/>
            <a:ext cx="1658620" cy="5435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41630">
              <a:lnSpc>
                <a:spcPts val="980"/>
              </a:lnSpc>
              <a:spcBef>
                <a:spcPts val="2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5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Daily</a:t>
            </a:r>
            <a:r>
              <a:rPr sz="900" spc="-4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Telegraph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2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20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8:16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0700" y="5538469"/>
            <a:ext cx="25336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Australian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Almonds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212121"/>
                </a:solidFill>
                <a:latin typeface="Verdana"/>
                <a:cs typeface="Verdana"/>
              </a:rPr>
              <a:t>adds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star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power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212121"/>
                </a:solidFill>
                <a:latin typeface="Verdana"/>
                <a:cs typeface="Verdana"/>
              </a:rPr>
              <a:t>to capitalise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on</a:t>
            </a:r>
            <a:r>
              <a:rPr sz="1050" spc="-4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export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boom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33399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8" y="322656"/>
                </a:lnTo>
                <a:lnTo>
                  <a:pt x="56318" y="298493"/>
                </a:lnTo>
                <a:lnTo>
                  <a:pt x="28894" y="266701"/>
                </a:lnTo>
                <a:lnTo>
                  <a:pt x="10017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80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5" y="24385"/>
                </a:lnTo>
                <a:lnTo>
                  <a:pt x="121680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9" y="121679"/>
                </a:lnTo>
                <a:lnTo>
                  <a:pt x="342694" y="163026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9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55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48394" y="5187950"/>
            <a:ext cx="227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95959"/>
                </a:solidFill>
                <a:latin typeface="Helvetica Neue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23899" y="3705225"/>
            <a:ext cx="5381625" cy="1800225"/>
            <a:chOff x="723899" y="3705225"/>
            <a:chExt cx="5381625" cy="1800225"/>
          </a:xfrm>
        </p:grpSpPr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92" name="object 92">
              <a:hlinkClick r:id="rId21"/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3841055" y="5140325"/>
            <a:ext cx="149542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Nine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Sydney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sz="900" b="1" spc="3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20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7:35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21955" y="5503227"/>
            <a:ext cx="260667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Channel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212121"/>
                </a:solidFill>
                <a:latin typeface="Verdana"/>
                <a:cs typeface="Verdana"/>
              </a:rPr>
              <a:t>9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Nine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News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AKA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bin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chicken.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Thats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me.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ibis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came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 in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438524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3" y="266701"/>
                </a:lnTo>
                <a:lnTo>
                  <a:pt x="10017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80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6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8" y="121679"/>
                </a:lnTo>
                <a:lnTo>
                  <a:pt x="342693" y="163026"/>
                </a:lnTo>
                <a:lnTo>
                  <a:pt x="342899" y="171449"/>
                </a:lnTo>
                <a:lnTo>
                  <a:pt x="342693" y="179872"/>
                </a:lnTo>
                <a:lnTo>
                  <a:pt x="335518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3E9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538339" y="5187950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629025" y="3705225"/>
            <a:ext cx="5381625" cy="1800225"/>
            <a:chOff x="3629025" y="3705225"/>
            <a:chExt cx="5381625" cy="1800225"/>
          </a:xfrm>
        </p:grpSpPr>
        <p:pic>
          <p:nvPicPr>
            <p:cNvPr id="99" name="object 9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9025" y="5314949"/>
              <a:ext cx="190499" cy="190499"/>
            </a:xfrm>
            <a:prstGeom prst="rect">
              <a:avLst/>
            </a:prstGeom>
          </p:spPr>
        </p:pic>
        <p:pic>
          <p:nvPicPr>
            <p:cNvPr id="100" name="object 100">
              <a:hlinkClick r:id="rId24"/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742310" y="5140325"/>
            <a:ext cx="1495425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Nine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Adelaide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sz="900" b="1" spc="3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20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8:08</a:t>
            </a:r>
            <a:r>
              <a:rPr sz="1350" spc="-30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23210" y="5503227"/>
            <a:ext cx="2576830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Nine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News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unexpected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population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increases,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70" dirty="0">
                <a:solidFill>
                  <a:srgbClr val="212121"/>
                </a:solidFill>
                <a:latin typeface="Helvetica Neue"/>
                <a:cs typeface="Trebuchet MS"/>
              </a:rPr>
              <a:t>i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60" dirty="0">
                <a:solidFill>
                  <a:srgbClr val="212121"/>
                </a:solidFill>
                <a:latin typeface="Helvetica Neue"/>
                <a:cs typeface="Trebuchet MS"/>
              </a:rPr>
              <a:t>.e.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white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34124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4" y="266701"/>
                </a:lnTo>
                <a:lnTo>
                  <a:pt x="10016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5"/>
                </a:lnTo>
                <a:lnTo>
                  <a:pt x="121679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3" y="24386"/>
                </a:lnTo>
                <a:lnTo>
                  <a:pt x="292682" y="50216"/>
                </a:lnTo>
                <a:lnTo>
                  <a:pt x="318512" y="83314"/>
                </a:lnTo>
                <a:lnTo>
                  <a:pt x="335518" y="121679"/>
                </a:lnTo>
                <a:lnTo>
                  <a:pt x="342694" y="163026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8" y="221219"/>
                </a:lnTo>
                <a:lnTo>
                  <a:pt x="318512" y="259584"/>
                </a:lnTo>
                <a:lnTo>
                  <a:pt x="292682" y="292683"/>
                </a:lnTo>
                <a:lnTo>
                  <a:pt x="259583" y="318513"/>
                </a:lnTo>
                <a:lnTo>
                  <a:pt x="221218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019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439594" y="5187950"/>
            <a:ext cx="250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524625" y="3705225"/>
            <a:ext cx="5381625" cy="1800225"/>
            <a:chOff x="6524625" y="3705225"/>
            <a:chExt cx="5381625" cy="1800225"/>
          </a:xfrm>
        </p:grpSpPr>
        <p:pic>
          <p:nvPicPr>
            <p:cNvPr id="107" name="object 1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24625" y="5314949"/>
              <a:ext cx="190499" cy="190499"/>
            </a:xfrm>
            <a:prstGeom prst="rect">
              <a:avLst/>
            </a:prstGeom>
          </p:spPr>
        </p:pic>
        <p:pic>
          <p:nvPicPr>
            <p:cNvPr id="108" name="object 108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63049" y="3705225"/>
              <a:ext cx="2743200" cy="131444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163049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1318328" y="5073650"/>
            <a:ext cx="607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sz="900" spc="65" dirty="0">
                <a:solidFill>
                  <a:srgbClr val="212121"/>
                </a:solidFill>
                <a:latin typeface="Helvetica Neue"/>
                <a:cs typeface="Trebuchet MS"/>
              </a:rPr>
              <a:t>Coun…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643715" y="5073650"/>
            <a:ext cx="1765935" cy="4292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sz="900" spc="3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sz="900" spc="50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sz="900" spc="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sz="900" spc="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23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4:25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24615" y="5503227"/>
            <a:ext cx="2563495" cy="4095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Weather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study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for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 Murray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212121"/>
                </a:solidFill>
                <a:latin typeface="Verdana"/>
                <a:cs typeface="Verdana"/>
              </a:rPr>
              <a:t>Darling </a:t>
            </a:r>
            <a:r>
              <a:rPr sz="1050" spc="-20" dirty="0">
                <a:solidFill>
                  <a:srgbClr val="212121"/>
                </a:solidFill>
                <a:latin typeface="Verdana"/>
                <a:cs typeface="Verdana"/>
              </a:rPr>
              <a:t>Basin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over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30" dirty="0">
                <a:solidFill>
                  <a:srgbClr val="212121"/>
                </a:solidFill>
                <a:latin typeface="Helvetica Neue"/>
                <a:cs typeface="Trebuchet MS"/>
              </a:rPr>
              <a:t>three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years,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also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involves</a:t>
            </a:r>
            <a:r>
              <a:rPr sz="900" spc="-1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partners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9239250" y="3705225"/>
            <a:ext cx="5562600" cy="1800225"/>
            <a:chOff x="9239250" y="3705225"/>
            <a:chExt cx="5562600" cy="1800225"/>
          </a:xfrm>
        </p:grpSpPr>
        <p:pic>
          <p:nvPicPr>
            <p:cNvPr id="114" name="object 11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9250" y="5124450"/>
              <a:ext cx="342899" cy="34289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9749" y="5314949"/>
              <a:ext cx="190499" cy="190499"/>
            </a:xfrm>
            <a:prstGeom prst="rect">
              <a:avLst/>
            </a:prstGeom>
          </p:spPr>
        </p:pic>
        <p:pic>
          <p:nvPicPr>
            <p:cNvPr id="116" name="object 116">
              <a:hlinkClick r:id="rId29"/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58649" y="3705225"/>
              <a:ext cx="2743200" cy="131444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20586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2125869" y="5073650"/>
            <a:ext cx="2724785" cy="8388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31165" marR="36195">
              <a:lnSpc>
                <a:spcPts val="980"/>
              </a:lnSpc>
              <a:spcBef>
                <a:spcPts val="215"/>
              </a:spcBef>
            </a:pP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Australian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Rural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&amp;</a:t>
            </a:r>
            <a:r>
              <a:rPr sz="900" spc="-10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Regional</a:t>
            </a:r>
            <a:r>
              <a:rPr sz="900" spc="29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170" dirty="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sz="900" spc="4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Murray</a:t>
            </a:r>
            <a:r>
              <a:rPr sz="900" spc="-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55" dirty="0">
                <a:solidFill>
                  <a:srgbClr val="212121"/>
                </a:solidFill>
                <a:latin typeface="Helvetica Neue"/>
                <a:cs typeface="Trebuchet MS"/>
              </a:rPr>
              <a:t>Pi…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sz="900" b="1" dirty="0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sz="900" b="1" spc="25" dirty="0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82" baseline="3086" dirty="0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419" baseline="3086" dirty="0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sz="1350" spc="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Oct</a:t>
            </a:r>
            <a:r>
              <a:rPr sz="1350" spc="-44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23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-127" baseline="3086" dirty="0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baseline="3086" dirty="0">
                <a:solidFill>
                  <a:srgbClr val="595959"/>
                </a:solidFill>
                <a:latin typeface="Helvetica Neue"/>
                <a:cs typeface="Trebuchet MS"/>
              </a:rPr>
              <a:t>9:27</a:t>
            </a:r>
            <a:r>
              <a:rPr sz="1350" spc="-37" baseline="3086" dirty="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sz="1350" spc="104" baseline="3086" dirty="0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sz="1350" baseline="3086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50" spc="-50" dirty="0">
                <a:solidFill>
                  <a:srgbClr val="212121"/>
                </a:solidFill>
                <a:latin typeface="Verdana"/>
                <a:cs typeface="Verdana"/>
              </a:rPr>
              <a:t>The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right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way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to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212121"/>
                </a:solidFill>
                <a:latin typeface="Verdana"/>
                <a:cs typeface="Verdana"/>
              </a:rPr>
              <a:t>achieve</a:t>
            </a:r>
            <a:r>
              <a:rPr sz="1050" spc="-7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212121"/>
                </a:solidFill>
                <a:latin typeface="Verdana"/>
                <a:cs typeface="Verdana"/>
              </a:rPr>
              <a:t>our</a:t>
            </a:r>
            <a:r>
              <a:rPr sz="10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212121"/>
                </a:solidFill>
                <a:latin typeface="Verdana"/>
                <a:cs typeface="Verdana"/>
              </a:rPr>
              <a:t>goals?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-85" dirty="0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Water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Act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2007,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12121"/>
                </a:solidFill>
                <a:latin typeface="Helvetica Neue"/>
                <a:cs typeface="Trebuchet MS"/>
              </a:rPr>
              <a:t>collectively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known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12121"/>
                </a:solidFill>
                <a:latin typeface="Helvetica Neue"/>
                <a:cs typeface="Trebuchet MS"/>
              </a:rPr>
              <a:t>as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sz="900" spc="5" dirty="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12121"/>
                </a:solidFill>
                <a:latin typeface="Helvetica Neue"/>
                <a:cs typeface="Trebuchet MS"/>
              </a:rPr>
              <a:t>Water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2134850" y="5124450"/>
            <a:ext cx="381000" cy="381000"/>
            <a:chOff x="12134850" y="5124450"/>
            <a:chExt cx="381000" cy="381000"/>
          </a:xfrm>
        </p:grpSpPr>
        <p:pic>
          <p:nvPicPr>
            <p:cNvPr id="120" name="object 12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134850" y="5124450"/>
              <a:ext cx="342899" cy="34289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25349" y="5314949"/>
              <a:ext cx="190499" cy="19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Helvetica Neue"/>
                <a:cs typeface="Tahoma"/>
              </a:rPr>
              <a:t>Highlighted</a:t>
            </a:r>
            <a:r>
              <a:rPr sz="1800" b="1" spc="-60" dirty="0">
                <a:latin typeface="Helvetica Neue"/>
                <a:cs typeface="Tahoma"/>
              </a:rPr>
              <a:t> </a:t>
            </a:r>
            <a:r>
              <a:rPr sz="1800" b="1" spc="-110" dirty="0">
                <a:latin typeface="Helvetica Neue"/>
                <a:cs typeface="Tahoma"/>
              </a:rPr>
              <a:t>Industry</a:t>
            </a:r>
            <a:r>
              <a:rPr sz="1800" b="1" spc="-30" dirty="0">
                <a:latin typeface="Helvetica Neue"/>
                <a:cs typeface="Tahoma"/>
              </a:rPr>
              <a:t> </a:t>
            </a:r>
            <a:r>
              <a:rPr sz="1800" b="1" spc="-45" dirty="0">
                <a:latin typeface="Helvetica Neue"/>
                <a:cs typeface="Tahoma"/>
              </a:rPr>
              <a:t>and </a:t>
            </a:r>
            <a:r>
              <a:rPr sz="1800" b="1" spc="-35" dirty="0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dirty="0">
                <a:latin typeface="Helvetica Neue"/>
                <a:cs typeface="Tahoma"/>
              </a:rPr>
              <a:t>Most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Social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4" y="1114425"/>
            <a:ext cx="4419599" cy="24955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40" dirty="0">
                <a:latin typeface="Helvetica Neue"/>
                <a:cs typeface="Tahoma"/>
              </a:rPr>
              <a:t> Potential </a:t>
            </a:r>
            <a:r>
              <a:rPr sz="1200" b="1" spc="-35" dirty="0">
                <a:latin typeface="Helvetica Neue"/>
                <a:cs typeface="Tahoma"/>
              </a:rPr>
              <a:t>Editorial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4" y="1114425"/>
            <a:ext cx="4419599" cy="24955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Highest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190999" cy="17525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Mentions</a:t>
            </a:r>
            <a:r>
              <a:rPr sz="1200" b="1" spc="-20" dirty="0">
                <a:latin typeface="Helvetica Neue"/>
                <a:cs typeface="Tahoma"/>
              </a:rPr>
              <a:t> </a:t>
            </a:r>
            <a:r>
              <a:rPr sz="1200" b="1" spc="-50" dirty="0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90599" y="4901660"/>
            <a:ext cx="38862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89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90599" y="5348287"/>
            <a:ext cx="3771900" cy="1285875"/>
            <a:chOff x="990599" y="5348287"/>
            <a:chExt cx="3771900" cy="1285875"/>
          </a:xfrm>
        </p:grpSpPr>
        <p:sp>
          <p:nvSpPr>
            <p:cNvPr id="16" name="object 16"/>
            <p:cNvSpPr/>
            <p:nvPr/>
          </p:nvSpPr>
          <p:spPr>
            <a:xfrm>
              <a:off x="990599" y="5480589"/>
              <a:ext cx="3771900" cy="1143000"/>
            </a:xfrm>
            <a:custGeom>
              <a:avLst/>
              <a:gdLst/>
              <a:ahLst/>
              <a:cxnLst/>
              <a:rect l="l" t="t" r="r" b="b"/>
              <a:pathLst>
                <a:path w="3771900" h="1143000">
                  <a:moveTo>
                    <a:pt x="0" y="1142999"/>
                  </a:moveTo>
                  <a:lnTo>
                    <a:pt x="3771899" y="1142999"/>
                  </a:lnTo>
                </a:path>
                <a:path w="3771900" h="1143000">
                  <a:moveTo>
                    <a:pt x="0" y="571499"/>
                  </a:moveTo>
                  <a:lnTo>
                    <a:pt x="3771899" y="571499"/>
                  </a:lnTo>
                </a:path>
                <a:path w="3771900" h="11430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599" y="6624637"/>
              <a:ext cx="3771900" cy="0"/>
            </a:xfrm>
            <a:custGeom>
              <a:avLst/>
              <a:gdLst/>
              <a:ahLst/>
              <a:cxnLst/>
              <a:rect l="l" t="t" r="r" b="b"/>
              <a:pathLst>
                <a:path w="3771900">
                  <a:moveTo>
                    <a:pt x="0" y="0"/>
                  </a:moveTo>
                  <a:lnTo>
                    <a:pt x="377189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2475" y="5499734"/>
              <a:ext cx="3719195" cy="1120140"/>
            </a:xfrm>
            <a:custGeom>
              <a:avLst/>
              <a:gdLst/>
              <a:ahLst/>
              <a:cxnLst/>
              <a:rect l="l" t="t" r="r" b="b"/>
              <a:pathLst>
                <a:path w="3719195" h="1120140">
                  <a:moveTo>
                    <a:pt x="0" y="891539"/>
                  </a:moveTo>
                  <a:lnTo>
                    <a:pt x="531253" y="1120139"/>
                  </a:lnTo>
                  <a:lnTo>
                    <a:pt x="1062506" y="1120139"/>
                  </a:lnTo>
                  <a:lnTo>
                    <a:pt x="1593760" y="982979"/>
                  </a:lnTo>
                  <a:lnTo>
                    <a:pt x="2125013" y="1074419"/>
                  </a:lnTo>
                  <a:lnTo>
                    <a:pt x="2656267" y="1005839"/>
                  </a:lnTo>
                  <a:lnTo>
                    <a:pt x="3187520" y="1097279"/>
                  </a:lnTo>
                  <a:lnTo>
                    <a:pt x="3718774" y="0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2475" y="5362574"/>
              <a:ext cx="3719195" cy="1234440"/>
            </a:xfrm>
            <a:custGeom>
              <a:avLst/>
              <a:gdLst/>
              <a:ahLst/>
              <a:cxnLst/>
              <a:rect l="l" t="t" r="r" b="b"/>
              <a:pathLst>
                <a:path w="3719195" h="1234440">
                  <a:moveTo>
                    <a:pt x="0" y="754379"/>
                  </a:moveTo>
                  <a:lnTo>
                    <a:pt x="531253" y="1234439"/>
                  </a:lnTo>
                  <a:lnTo>
                    <a:pt x="1062506" y="640079"/>
                  </a:lnTo>
                  <a:lnTo>
                    <a:pt x="1593760" y="320039"/>
                  </a:lnTo>
                  <a:lnTo>
                    <a:pt x="2125013" y="0"/>
                  </a:lnTo>
                  <a:lnTo>
                    <a:pt x="2656267" y="457199"/>
                  </a:lnTo>
                  <a:lnTo>
                    <a:pt x="3187520" y="1142999"/>
                  </a:lnTo>
                  <a:lnTo>
                    <a:pt x="3718774" y="914399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9785" y="5513788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8150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69317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19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0634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31801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3118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94434" y="6702425"/>
            <a:ext cx="483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25602" y="6702425"/>
            <a:ext cx="836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7365" algn="l"/>
              </a:tabLst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Oct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24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120" dirty="0">
                <a:solidFill>
                  <a:srgbClr val="202020"/>
                </a:solidFill>
                <a:latin typeface="Helvetica Neue"/>
                <a:cs typeface="Trebuchet MS"/>
              </a:rPr>
              <a:t>O…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4926" y="5968999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4926" y="53975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4926" y="4826000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75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75" dirty="0">
                <a:latin typeface="Helvetica Neue"/>
                <a:cs typeface="Tahoma"/>
              </a:rPr>
              <a:t> </a:t>
            </a:r>
            <a:r>
              <a:rPr sz="1200" b="1" spc="-25" dirty="0">
                <a:latin typeface="Helvetica Neue"/>
                <a:cs typeface="Tahoma"/>
              </a:rPr>
              <a:t>Voice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by</a:t>
            </a:r>
            <a:r>
              <a:rPr sz="1200" b="1" spc="-55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Source</a:t>
            </a:r>
            <a:r>
              <a:rPr sz="1200" b="1" spc="-60" dirty="0">
                <a:latin typeface="Helvetica Neue"/>
                <a:cs typeface="Tahoma"/>
              </a:rPr>
              <a:t> </a:t>
            </a:r>
            <a:r>
              <a:rPr sz="1200" b="1" spc="-35" dirty="0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8" name="object 38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09562" y="0"/>
                  </a:lnTo>
                </a:path>
                <a:path w="3600450">
                  <a:moveTo>
                    <a:pt x="890587" y="0"/>
                  </a:moveTo>
                  <a:lnTo>
                    <a:pt x="1509712" y="0"/>
                  </a:lnTo>
                </a:path>
                <a:path w="3600450">
                  <a:moveTo>
                    <a:pt x="2090737" y="0"/>
                  </a:moveTo>
                  <a:lnTo>
                    <a:pt x="2709862" y="0"/>
                  </a:lnTo>
                </a:path>
                <a:path w="3600450">
                  <a:moveTo>
                    <a:pt x="329088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96037" y="4905374"/>
              <a:ext cx="581025" cy="633730"/>
            </a:xfrm>
            <a:custGeom>
              <a:avLst/>
              <a:gdLst/>
              <a:ahLst/>
              <a:cxnLst/>
              <a:rect l="l" t="t" r="r" b="b"/>
              <a:pathLst>
                <a:path w="581025" h="633729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633730"/>
                  </a:lnTo>
                  <a:lnTo>
                    <a:pt x="581012" y="63373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96175" y="4905374"/>
              <a:ext cx="1781175" cy="252729"/>
            </a:xfrm>
            <a:custGeom>
              <a:avLst/>
              <a:gdLst/>
              <a:ahLst/>
              <a:cxnLst/>
              <a:rect l="l" t="t" r="r" b="b"/>
              <a:pathLst>
                <a:path w="1781175" h="252729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109220"/>
                  </a:lnTo>
                  <a:lnTo>
                    <a:pt x="581025" y="109220"/>
                  </a:lnTo>
                  <a:lnTo>
                    <a:pt x="581025" y="2540"/>
                  </a:lnTo>
                  <a:close/>
                </a:path>
                <a:path w="1781175" h="252729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252730"/>
                  </a:lnTo>
                  <a:lnTo>
                    <a:pt x="1781175" y="25273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96037" y="5538787"/>
              <a:ext cx="581025" cy="1081405"/>
            </a:xfrm>
            <a:custGeom>
              <a:avLst/>
              <a:gdLst/>
              <a:ahLst/>
              <a:cxnLst/>
              <a:rect l="l" t="t" r="r" b="b"/>
              <a:pathLst>
                <a:path w="581025" h="1081404">
                  <a:moveTo>
                    <a:pt x="581024" y="1081087"/>
                  </a:moveTo>
                  <a:lnTo>
                    <a:pt x="0" y="108108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08108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96037" y="5538787"/>
              <a:ext cx="581025" cy="1081405"/>
            </a:xfrm>
            <a:custGeom>
              <a:avLst/>
              <a:gdLst/>
              <a:ahLst/>
              <a:cxnLst/>
              <a:rect l="l" t="t" r="r" b="b"/>
              <a:pathLst>
                <a:path w="581025" h="1081404">
                  <a:moveTo>
                    <a:pt x="0" y="10810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0810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96175" y="5014912"/>
              <a:ext cx="1781175" cy="1605280"/>
            </a:xfrm>
            <a:custGeom>
              <a:avLst/>
              <a:gdLst/>
              <a:ahLst/>
              <a:cxnLst/>
              <a:rect l="l" t="t" r="r" b="b"/>
              <a:pathLst>
                <a:path w="1781175" h="1605279">
                  <a:moveTo>
                    <a:pt x="581025" y="0"/>
                  </a:moveTo>
                  <a:lnTo>
                    <a:pt x="0" y="0"/>
                  </a:lnTo>
                  <a:lnTo>
                    <a:pt x="0" y="1604962"/>
                  </a:lnTo>
                  <a:lnTo>
                    <a:pt x="581025" y="1604962"/>
                  </a:lnTo>
                  <a:lnTo>
                    <a:pt x="581025" y="0"/>
                  </a:lnTo>
                  <a:close/>
                </a:path>
                <a:path w="1781175" h="1605279">
                  <a:moveTo>
                    <a:pt x="1781175" y="142875"/>
                  </a:moveTo>
                  <a:lnTo>
                    <a:pt x="1200150" y="142875"/>
                  </a:lnTo>
                  <a:lnTo>
                    <a:pt x="1200150" y="1604962"/>
                  </a:lnTo>
                  <a:lnTo>
                    <a:pt x="1781175" y="1604962"/>
                  </a:lnTo>
                  <a:lnTo>
                    <a:pt x="1781175" y="142875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96337" y="5157787"/>
              <a:ext cx="581025" cy="1462405"/>
            </a:xfrm>
            <a:custGeom>
              <a:avLst/>
              <a:gdLst/>
              <a:ahLst/>
              <a:cxnLst/>
              <a:rect l="l" t="t" r="r" b="b"/>
              <a:pathLst>
                <a:path w="581025" h="1462404">
                  <a:moveTo>
                    <a:pt x="0" y="14620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4620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6411316" y="6702425"/>
            <a:ext cx="664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30083" y="6702425"/>
            <a:ext cx="427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39175" y="6702425"/>
            <a:ext cx="20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65" dirty="0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10" dirty="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60" dirty="0">
                <a:latin typeface="Helvetica Neue"/>
                <a:cs typeface="Tahoma"/>
              </a:rPr>
              <a:t>Top</a:t>
            </a:r>
            <a:r>
              <a:rPr sz="1200" b="1" spc="-30" dirty="0">
                <a:latin typeface="Helvetica Neue"/>
                <a:cs typeface="Tahoma"/>
              </a:rPr>
              <a:t> Publications</a:t>
            </a:r>
            <a:r>
              <a:rPr sz="1200" b="1" spc="-50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and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30" dirty="0">
                <a:latin typeface="Helvetica Neue"/>
                <a:cs typeface="Tahoma"/>
              </a:rPr>
              <a:t>Share</a:t>
            </a:r>
            <a:r>
              <a:rPr sz="1200" b="1" spc="-40" dirty="0">
                <a:latin typeface="Helvetica Neue"/>
                <a:cs typeface="Tahoma"/>
              </a:rPr>
              <a:t> </a:t>
            </a:r>
            <a:r>
              <a:rPr sz="1200" b="1" spc="-10" dirty="0">
                <a:latin typeface="Helvetica Neue"/>
                <a:cs typeface="Tahoma"/>
              </a:rPr>
              <a:t>of</a:t>
            </a:r>
            <a:r>
              <a:rPr sz="1200" b="1" spc="-35" dirty="0">
                <a:latin typeface="Helvetica Neue"/>
                <a:cs typeface="Tahoma"/>
              </a:rPr>
              <a:t> </a:t>
            </a:r>
            <a:r>
              <a:rPr sz="1200" b="1" spc="-20" dirty="0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18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-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dirty="0">
                <a:latin typeface="Helvetica Neue"/>
                <a:cs typeface="Trebuchet MS"/>
              </a:rPr>
              <a:t>Oct</a:t>
            </a:r>
            <a:r>
              <a:rPr sz="1050" spc="15" dirty="0">
                <a:latin typeface="Helvetica Neue"/>
                <a:cs typeface="Trebuchet MS"/>
              </a:rPr>
              <a:t> </a:t>
            </a:r>
            <a:r>
              <a:rPr sz="1050" spc="-25" dirty="0">
                <a:latin typeface="Helvetica Neue"/>
                <a:cs typeface="Trebuchet MS"/>
              </a:rPr>
              <a:t>25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62" name="object 62"/>
            <p:cNvSpPr/>
            <p:nvPr/>
          </p:nvSpPr>
          <p:spPr>
            <a:xfrm>
              <a:off x="11759659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73984" y="4905374"/>
              <a:ext cx="1905000" cy="1533525"/>
            </a:xfrm>
            <a:custGeom>
              <a:avLst/>
              <a:gdLst/>
              <a:ahLst/>
              <a:cxnLst/>
              <a:rect l="l" t="t" r="r" b="b"/>
              <a:pathLst>
                <a:path w="1905000" h="1533525">
                  <a:moveTo>
                    <a:pt x="0" y="1462087"/>
                  </a:moveTo>
                  <a:lnTo>
                    <a:pt x="0" y="1533524"/>
                  </a:lnTo>
                </a:path>
                <a:path w="1905000" h="1533525">
                  <a:moveTo>
                    <a:pt x="0" y="1147762"/>
                  </a:moveTo>
                  <a:lnTo>
                    <a:pt x="0" y="1309687"/>
                  </a:lnTo>
                </a:path>
                <a:path w="1905000" h="1533525">
                  <a:moveTo>
                    <a:pt x="0" y="842962"/>
                  </a:moveTo>
                  <a:lnTo>
                    <a:pt x="0" y="995362"/>
                  </a:lnTo>
                </a:path>
                <a:path w="1905000" h="1533525">
                  <a:moveTo>
                    <a:pt x="0" y="538162"/>
                  </a:moveTo>
                  <a:lnTo>
                    <a:pt x="0" y="690562"/>
                  </a:lnTo>
                </a:path>
                <a:path w="1905000" h="1533525">
                  <a:moveTo>
                    <a:pt x="0" y="233362"/>
                  </a:moveTo>
                  <a:lnTo>
                    <a:pt x="0" y="385762"/>
                  </a:lnTo>
                </a:path>
                <a:path w="1905000" h="1533525">
                  <a:moveTo>
                    <a:pt x="0" y="0"/>
                  </a:moveTo>
                  <a:lnTo>
                    <a:pt x="0" y="80962"/>
                  </a:lnTo>
                </a:path>
                <a:path w="1905000" h="1533525">
                  <a:moveTo>
                    <a:pt x="314324" y="1462087"/>
                  </a:moveTo>
                  <a:lnTo>
                    <a:pt x="314324" y="1533524"/>
                  </a:lnTo>
                </a:path>
                <a:path w="1905000" h="1533525">
                  <a:moveTo>
                    <a:pt x="314324" y="1147762"/>
                  </a:moveTo>
                  <a:lnTo>
                    <a:pt x="314324" y="1309687"/>
                  </a:lnTo>
                </a:path>
                <a:path w="1905000" h="1533525">
                  <a:moveTo>
                    <a:pt x="314324" y="538162"/>
                  </a:moveTo>
                  <a:lnTo>
                    <a:pt x="314324" y="995362"/>
                  </a:lnTo>
                </a:path>
                <a:path w="1905000" h="1533525">
                  <a:moveTo>
                    <a:pt x="314324" y="233362"/>
                  </a:moveTo>
                  <a:lnTo>
                    <a:pt x="314324" y="385762"/>
                  </a:lnTo>
                </a:path>
                <a:path w="1905000" h="1533525">
                  <a:moveTo>
                    <a:pt x="314324" y="0"/>
                  </a:moveTo>
                  <a:lnTo>
                    <a:pt x="314324" y="80962"/>
                  </a:lnTo>
                </a:path>
                <a:path w="1905000" h="1533525">
                  <a:moveTo>
                    <a:pt x="638174" y="1462087"/>
                  </a:moveTo>
                  <a:lnTo>
                    <a:pt x="638174" y="1533524"/>
                  </a:lnTo>
                </a:path>
                <a:path w="1905000" h="1533525">
                  <a:moveTo>
                    <a:pt x="638174" y="538162"/>
                  </a:moveTo>
                  <a:lnTo>
                    <a:pt x="638174" y="1309687"/>
                  </a:lnTo>
                </a:path>
                <a:path w="1905000" h="1533525">
                  <a:moveTo>
                    <a:pt x="638174" y="0"/>
                  </a:moveTo>
                  <a:lnTo>
                    <a:pt x="638174" y="385762"/>
                  </a:lnTo>
                </a:path>
                <a:path w="1905000" h="1533525">
                  <a:moveTo>
                    <a:pt x="952499" y="1462087"/>
                  </a:moveTo>
                  <a:lnTo>
                    <a:pt x="952499" y="1533524"/>
                  </a:lnTo>
                </a:path>
                <a:path w="1905000" h="1533525">
                  <a:moveTo>
                    <a:pt x="952499" y="538162"/>
                  </a:moveTo>
                  <a:lnTo>
                    <a:pt x="952499" y="1309687"/>
                  </a:lnTo>
                </a:path>
                <a:path w="1905000" h="1533525">
                  <a:moveTo>
                    <a:pt x="952499" y="233362"/>
                  </a:moveTo>
                  <a:lnTo>
                    <a:pt x="952499" y="385762"/>
                  </a:lnTo>
                </a:path>
                <a:path w="1905000" h="1533525">
                  <a:moveTo>
                    <a:pt x="952499" y="0"/>
                  </a:moveTo>
                  <a:lnTo>
                    <a:pt x="952499" y="80962"/>
                  </a:lnTo>
                </a:path>
                <a:path w="1905000" h="1533525">
                  <a:moveTo>
                    <a:pt x="1266824" y="538162"/>
                  </a:moveTo>
                  <a:lnTo>
                    <a:pt x="1266824" y="1533524"/>
                  </a:lnTo>
                </a:path>
                <a:path w="1905000" h="1533525">
                  <a:moveTo>
                    <a:pt x="1266824" y="233362"/>
                  </a:moveTo>
                  <a:lnTo>
                    <a:pt x="1266824" y="385762"/>
                  </a:lnTo>
                </a:path>
                <a:path w="1905000" h="1533525">
                  <a:moveTo>
                    <a:pt x="1266824" y="0"/>
                  </a:moveTo>
                  <a:lnTo>
                    <a:pt x="1266824" y="80962"/>
                  </a:lnTo>
                </a:path>
                <a:path w="1905000" h="1533525">
                  <a:moveTo>
                    <a:pt x="1581149" y="233362"/>
                  </a:moveTo>
                  <a:lnTo>
                    <a:pt x="1581149" y="1533524"/>
                  </a:lnTo>
                </a:path>
                <a:path w="1905000" h="1533525">
                  <a:moveTo>
                    <a:pt x="1581149" y="0"/>
                  </a:moveTo>
                  <a:lnTo>
                    <a:pt x="1581149" y="80962"/>
                  </a:lnTo>
                </a:path>
                <a:path w="1905000" h="1533525">
                  <a:moveTo>
                    <a:pt x="1904999" y="233362"/>
                  </a:moveTo>
                  <a:lnTo>
                    <a:pt x="1904999" y="1533524"/>
                  </a:lnTo>
                </a:path>
                <a:path w="1905000" h="1533525">
                  <a:moveTo>
                    <a:pt x="1904999" y="0"/>
                  </a:moveTo>
                  <a:lnTo>
                    <a:pt x="1904999" y="809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293309" y="4905374"/>
              <a:ext cx="321945" cy="1533525"/>
            </a:xfrm>
            <a:custGeom>
              <a:avLst/>
              <a:gdLst/>
              <a:ahLst/>
              <a:cxnLst/>
              <a:rect l="l" t="t" r="r" b="b"/>
              <a:pathLst>
                <a:path w="321944" h="1533525">
                  <a:moveTo>
                    <a:pt x="0" y="0"/>
                  </a:moveTo>
                  <a:lnTo>
                    <a:pt x="0" y="1533524"/>
                  </a:lnTo>
                </a:path>
                <a:path w="321944" h="1533525">
                  <a:moveTo>
                    <a:pt x="321754" y="0"/>
                  </a:moveTo>
                  <a:lnTo>
                    <a:pt x="321754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711111" y="4986337"/>
              <a:ext cx="1581150" cy="152400"/>
            </a:xfrm>
            <a:custGeom>
              <a:avLst/>
              <a:gdLst/>
              <a:ahLst/>
              <a:cxnLst/>
              <a:rect l="l" t="t" r="r" b="b"/>
              <a:pathLst>
                <a:path w="1581150" h="152400">
                  <a:moveTo>
                    <a:pt x="0" y="0"/>
                  </a:moveTo>
                  <a:lnTo>
                    <a:pt x="0" y="152399"/>
                  </a:lnTo>
                  <a:lnTo>
                    <a:pt x="1574255" y="152399"/>
                  </a:lnTo>
                  <a:lnTo>
                    <a:pt x="1576500" y="151470"/>
                  </a:lnTo>
                  <a:lnTo>
                    <a:pt x="1580219" y="147750"/>
                  </a:lnTo>
                  <a:lnTo>
                    <a:pt x="1581149" y="145505"/>
                  </a:lnTo>
                  <a:lnTo>
                    <a:pt x="1581149" y="142874"/>
                  </a:lnTo>
                  <a:lnTo>
                    <a:pt x="1581149" y="6894"/>
                  </a:lnTo>
                  <a:lnTo>
                    <a:pt x="1580219" y="4649"/>
                  </a:lnTo>
                  <a:lnTo>
                    <a:pt x="1576500" y="929"/>
                  </a:lnTo>
                  <a:lnTo>
                    <a:pt x="1574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711111" y="4986337"/>
              <a:ext cx="1581150" cy="152400"/>
            </a:xfrm>
            <a:custGeom>
              <a:avLst/>
              <a:gdLst/>
              <a:ahLst/>
              <a:cxnLst/>
              <a:rect l="l" t="t" r="r" b="b"/>
              <a:pathLst>
                <a:path w="1581150" h="152400">
                  <a:moveTo>
                    <a:pt x="1581149" y="142874"/>
                  </a:moveTo>
                  <a:lnTo>
                    <a:pt x="1581149" y="9524"/>
                  </a:lnTo>
                  <a:lnTo>
                    <a:pt x="1581149" y="6894"/>
                  </a:lnTo>
                  <a:lnTo>
                    <a:pt x="1580219" y="4649"/>
                  </a:lnTo>
                  <a:lnTo>
                    <a:pt x="1578360" y="2789"/>
                  </a:lnTo>
                  <a:lnTo>
                    <a:pt x="1576500" y="929"/>
                  </a:lnTo>
                  <a:lnTo>
                    <a:pt x="1574255" y="0"/>
                  </a:lnTo>
                  <a:lnTo>
                    <a:pt x="157162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1571624" y="152399"/>
                  </a:lnTo>
                  <a:lnTo>
                    <a:pt x="1574255" y="152399"/>
                  </a:lnTo>
                  <a:lnTo>
                    <a:pt x="1576500" y="151470"/>
                  </a:lnTo>
                  <a:lnTo>
                    <a:pt x="1578360" y="149610"/>
                  </a:lnTo>
                  <a:lnTo>
                    <a:pt x="1580219" y="147750"/>
                  </a:lnTo>
                  <a:lnTo>
                    <a:pt x="1581149" y="145505"/>
                  </a:lnTo>
                  <a:lnTo>
                    <a:pt x="158114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87261" y="5595937"/>
              <a:ext cx="952500" cy="152400"/>
            </a:xfrm>
            <a:custGeom>
              <a:avLst/>
              <a:gdLst/>
              <a:ahLst/>
              <a:cxnLst/>
              <a:rect l="l" t="t" r="r" b="b"/>
              <a:pathLst>
                <a:path w="952500" h="152400">
                  <a:moveTo>
                    <a:pt x="0" y="0"/>
                  </a:moveTo>
                  <a:lnTo>
                    <a:pt x="0" y="152399"/>
                  </a:lnTo>
                  <a:lnTo>
                    <a:pt x="945605" y="152399"/>
                  </a:lnTo>
                  <a:lnTo>
                    <a:pt x="947850" y="151470"/>
                  </a:lnTo>
                  <a:lnTo>
                    <a:pt x="951570" y="147750"/>
                  </a:lnTo>
                  <a:lnTo>
                    <a:pt x="952499" y="145505"/>
                  </a:lnTo>
                  <a:lnTo>
                    <a:pt x="952499" y="142874"/>
                  </a:lnTo>
                  <a:lnTo>
                    <a:pt x="952499" y="6894"/>
                  </a:lnTo>
                  <a:lnTo>
                    <a:pt x="951570" y="4649"/>
                  </a:lnTo>
                  <a:lnTo>
                    <a:pt x="947850" y="930"/>
                  </a:lnTo>
                  <a:lnTo>
                    <a:pt x="9456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87261" y="5595937"/>
              <a:ext cx="952500" cy="152400"/>
            </a:xfrm>
            <a:custGeom>
              <a:avLst/>
              <a:gdLst/>
              <a:ahLst/>
              <a:cxnLst/>
              <a:rect l="l" t="t" r="r" b="b"/>
              <a:pathLst>
                <a:path w="952500" h="152400">
                  <a:moveTo>
                    <a:pt x="952499" y="142874"/>
                  </a:moveTo>
                  <a:lnTo>
                    <a:pt x="952499" y="9524"/>
                  </a:lnTo>
                  <a:lnTo>
                    <a:pt x="952499" y="6894"/>
                  </a:lnTo>
                  <a:lnTo>
                    <a:pt x="951570" y="4649"/>
                  </a:lnTo>
                  <a:lnTo>
                    <a:pt x="949710" y="2789"/>
                  </a:lnTo>
                  <a:lnTo>
                    <a:pt x="947850" y="930"/>
                  </a:lnTo>
                  <a:lnTo>
                    <a:pt x="945605" y="0"/>
                  </a:lnTo>
                  <a:lnTo>
                    <a:pt x="94297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942974" y="152399"/>
                  </a:lnTo>
                  <a:lnTo>
                    <a:pt x="945605" y="152399"/>
                  </a:lnTo>
                  <a:lnTo>
                    <a:pt x="947850" y="151470"/>
                  </a:lnTo>
                  <a:lnTo>
                    <a:pt x="949710" y="149610"/>
                  </a:lnTo>
                  <a:lnTo>
                    <a:pt x="951570" y="147750"/>
                  </a:lnTo>
                  <a:lnTo>
                    <a:pt x="952499" y="145505"/>
                  </a:lnTo>
                  <a:lnTo>
                    <a:pt x="95249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711111" y="5900737"/>
              <a:ext cx="628650" cy="152400"/>
            </a:xfrm>
            <a:custGeom>
              <a:avLst/>
              <a:gdLst/>
              <a:ahLst/>
              <a:cxnLst/>
              <a:rect l="l" t="t" r="r" b="b"/>
              <a:pathLst>
                <a:path w="628650" h="152400">
                  <a:moveTo>
                    <a:pt x="0" y="0"/>
                  </a:moveTo>
                  <a:lnTo>
                    <a:pt x="0" y="152399"/>
                  </a:lnTo>
                  <a:lnTo>
                    <a:pt x="621755" y="152400"/>
                  </a:lnTo>
                  <a:lnTo>
                    <a:pt x="624000" y="151470"/>
                  </a:lnTo>
                  <a:lnTo>
                    <a:pt x="627720" y="147750"/>
                  </a:lnTo>
                  <a:lnTo>
                    <a:pt x="628649" y="145505"/>
                  </a:lnTo>
                  <a:lnTo>
                    <a:pt x="628649" y="142874"/>
                  </a:lnTo>
                  <a:lnTo>
                    <a:pt x="628649" y="6894"/>
                  </a:lnTo>
                  <a:lnTo>
                    <a:pt x="627720" y="4649"/>
                  </a:lnTo>
                  <a:lnTo>
                    <a:pt x="624000" y="929"/>
                  </a:lnTo>
                  <a:lnTo>
                    <a:pt x="621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711111" y="5900737"/>
              <a:ext cx="628650" cy="152400"/>
            </a:xfrm>
            <a:custGeom>
              <a:avLst/>
              <a:gdLst/>
              <a:ahLst/>
              <a:cxnLst/>
              <a:rect l="l" t="t" r="r" b="b"/>
              <a:pathLst>
                <a:path w="628650" h="152400">
                  <a:moveTo>
                    <a:pt x="628649" y="142874"/>
                  </a:moveTo>
                  <a:lnTo>
                    <a:pt x="628649" y="9524"/>
                  </a:lnTo>
                  <a:lnTo>
                    <a:pt x="628649" y="6894"/>
                  </a:lnTo>
                  <a:lnTo>
                    <a:pt x="627720" y="4649"/>
                  </a:lnTo>
                  <a:lnTo>
                    <a:pt x="625860" y="2789"/>
                  </a:lnTo>
                  <a:lnTo>
                    <a:pt x="624000" y="929"/>
                  </a:lnTo>
                  <a:lnTo>
                    <a:pt x="621755" y="0"/>
                  </a:lnTo>
                  <a:lnTo>
                    <a:pt x="619124" y="0"/>
                  </a:lnTo>
                  <a:lnTo>
                    <a:pt x="0" y="0"/>
                  </a:lnTo>
                  <a:lnTo>
                    <a:pt x="0" y="152399"/>
                  </a:lnTo>
                  <a:lnTo>
                    <a:pt x="619124" y="152399"/>
                  </a:lnTo>
                  <a:lnTo>
                    <a:pt x="621755" y="152400"/>
                  </a:lnTo>
                  <a:lnTo>
                    <a:pt x="624000" y="151470"/>
                  </a:lnTo>
                  <a:lnTo>
                    <a:pt x="625860" y="149610"/>
                  </a:lnTo>
                  <a:lnTo>
                    <a:pt x="627720" y="147750"/>
                  </a:lnTo>
                  <a:lnTo>
                    <a:pt x="628649" y="145505"/>
                  </a:lnTo>
                  <a:lnTo>
                    <a:pt x="628649" y="142874"/>
                  </a:lnTo>
                  <a:close/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763373" y="4986337"/>
              <a:ext cx="948055" cy="152400"/>
            </a:xfrm>
            <a:custGeom>
              <a:avLst/>
              <a:gdLst/>
              <a:ahLst/>
              <a:cxnLst/>
              <a:rect l="l" t="t" r="r" b="b"/>
              <a:pathLst>
                <a:path w="948054" h="152400">
                  <a:moveTo>
                    <a:pt x="0" y="0"/>
                  </a:moveTo>
                  <a:lnTo>
                    <a:pt x="0" y="152399"/>
                  </a:lnTo>
                  <a:lnTo>
                    <a:pt x="947737" y="152399"/>
                  </a:lnTo>
                  <a:lnTo>
                    <a:pt x="947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763373" y="4986337"/>
              <a:ext cx="948055" cy="152400"/>
            </a:xfrm>
            <a:custGeom>
              <a:avLst/>
              <a:gdLst/>
              <a:ahLst/>
              <a:cxnLst/>
              <a:rect l="l" t="t" r="r" b="b"/>
              <a:pathLst>
                <a:path w="948054" h="152400">
                  <a:moveTo>
                    <a:pt x="0" y="152399"/>
                  </a:moveTo>
                  <a:lnTo>
                    <a:pt x="947737" y="152399"/>
                  </a:lnTo>
                  <a:lnTo>
                    <a:pt x="947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763373" y="5291137"/>
              <a:ext cx="1891030" cy="152400"/>
            </a:xfrm>
            <a:custGeom>
              <a:avLst/>
              <a:gdLst/>
              <a:ahLst/>
              <a:cxnLst/>
              <a:rect l="l" t="t" r="r" b="b"/>
              <a:pathLst>
                <a:path w="1891030" h="152400">
                  <a:moveTo>
                    <a:pt x="0" y="0"/>
                  </a:moveTo>
                  <a:lnTo>
                    <a:pt x="0" y="152399"/>
                  </a:lnTo>
                  <a:lnTo>
                    <a:pt x="1883817" y="152399"/>
                  </a:lnTo>
                  <a:lnTo>
                    <a:pt x="1886062" y="151470"/>
                  </a:lnTo>
                  <a:lnTo>
                    <a:pt x="1889782" y="147750"/>
                  </a:lnTo>
                  <a:lnTo>
                    <a:pt x="1890712" y="145505"/>
                  </a:lnTo>
                  <a:lnTo>
                    <a:pt x="1890712" y="6894"/>
                  </a:lnTo>
                  <a:lnTo>
                    <a:pt x="1889782" y="4649"/>
                  </a:lnTo>
                  <a:lnTo>
                    <a:pt x="1886062" y="930"/>
                  </a:lnTo>
                  <a:lnTo>
                    <a:pt x="1883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763373" y="5291137"/>
              <a:ext cx="1891030" cy="152400"/>
            </a:xfrm>
            <a:custGeom>
              <a:avLst/>
              <a:gdLst/>
              <a:ahLst/>
              <a:cxnLst/>
              <a:rect l="l" t="t" r="r" b="b"/>
              <a:pathLst>
                <a:path w="1891030" h="152400">
                  <a:moveTo>
                    <a:pt x="0" y="152399"/>
                  </a:moveTo>
                  <a:lnTo>
                    <a:pt x="1881187" y="152399"/>
                  </a:lnTo>
                  <a:lnTo>
                    <a:pt x="1883817" y="152399"/>
                  </a:lnTo>
                  <a:lnTo>
                    <a:pt x="1886062" y="151470"/>
                  </a:lnTo>
                  <a:lnTo>
                    <a:pt x="1887922" y="149610"/>
                  </a:lnTo>
                  <a:lnTo>
                    <a:pt x="1889782" y="147750"/>
                  </a:lnTo>
                  <a:lnTo>
                    <a:pt x="1890712" y="145505"/>
                  </a:lnTo>
                  <a:lnTo>
                    <a:pt x="1890712" y="142874"/>
                  </a:lnTo>
                  <a:lnTo>
                    <a:pt x="1890712" y="9524"/>
                  </a:lnTo>
                  <a:lnTo>
                    <a:pt x="1890712" y="6894"/>
                  </a:lnTo>
                  <a:lnTo>
                    <a:pt x="1889782" y="4649"/>
                  </a:lnTo>
                  <a:lnTo>
                    <a:pt x="1887922" y="2789"/>
                  </a:lnTo>
                  <a:lnTo>
                    <a:pt x="1886062" y="930"/>
                  </a:lnTo>
                  <a:lnTo>
                    <a:pt x="1883817" y="0"/>
                  </a:lnTo>
                  <a:lnTo>
                    <a:pt x="18811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763373" y="5595937"/>
              <a:ext cx="624205" cy="152400"/>
            </a:xfrm>
            <a:custGeom>
              <a:avLst/>
              <a:gdLst/>
              <a:ahLst/>
              <a:cxnLst/>
              <a:rect l="l" t="t" r="r" b="b"/>
              <a:pathLst>
                <a:path w="624204" h="152400">
                  <a:moveTo>
                    <a:pt x="0" y="0"/>
                  </a:moveTo>
                  <a:lnTo>
                    <a:pt x="0" y="152399"/>
                  </a:lnTo>
                  <a:lnTo>
                    <a:pt x="623887" y="152399"/>
                  </a:lnTo>
                  <a:lnTo>
                    <a:pt x="6238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763373" y="5595937"/>
              <a:ext cx="624205" cy="152400"/>
            </a:xfrm>
            <a:custGeom>
              <a:avLst/>
              <a:gdLst/>
              <a:ahLst/>
              <a:cxnLst/>
              <a:rect l="l" t="t" r="r" b="b"/>
              <a:pathLst>
                <a:path w="624204" h="152400">
                  <a:moveTo>
                    <a:pt x="0" y="152399"/>
                  </a:moveTo>
                  <a:lnTo>
                    <a:pt x="623887" y="152399"/>
                  </a:lnTo>
                  <a:lnTo>
                    <a:pt x="6238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763373" y="5900737"/>
              <a:ext cx="948055" cy="152400"/>
            </a:xfrm>
            <a:custGeom>
              <a:avLst/>
              <a:gdLst/>
              <a:ahLst/>
              <a:cxnLst/>
              <a:rect l="l" t="t" r="r" b="b"/>
              <a:pathLst>
                <a:path w="948054" h="152400">
                  <a:moveTo>
                    <a:pt x="0" y="0"/>
                  </a:moveTo>
                  <a:lnTo>
                    <a:pt x="0" y="152399"/>
                  </a:lnTo>
                  <a:lnTo>
                    <a:pt x="947737" y="152399"/>
                  </a:lnTo>
                  <a:lnTo>
                    <a:pt x="9477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63373" y="5900737"/>
              <a:ext cx="948055" cy="152400"/>
            </a:xfrm>
            <a:custGeom>
              <a:avLst/>
              <a:gdLst/>
              <a:ahLst/>
              <a:cxnLst/>
              <a:rect l="l" t="t" r="r" b="b"/>
              <a:pathLst>
                <a:path w="948054" h="152400">
                  <a:moveTo>
                    <a:pt x="0" y="152399"/>
                  </a:moveTo>
                  <a:lnTo>
                    <a:pt x="947737" y="152399"/>
                  </a:lnTo>
                  <a:lnTo>
                    <a:pt x="94773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63373" y="6215062"/>
              <a:ext cx="1576705" cy="152400"/>
            </a:xfrm>
            <a:custGeom>
              <a:avLst/>
              <a:gdLst/>
              <a:ahLst/>
              <a:cxnLst/>
              <a:rect l="l" t="t" r="r" b="b"/>
              <a:pathLst>
                <a:path w="1576705" h="152400">
                  <a:moveTo>
                    <a:pt x="0" y="0"/>
                  </a:moveTo>
                  <a:lnTo>
                    <a:pt x="0" y="152399"/>
                  </a:lnTo>
                  <a:lnTo>
                    <a:pt x="1569492" y="152399"/>
                  </a:lnTo>
                  <a:lnTo>
                    <a:pt x="1571737" y="151470"/>
                  </a:lnTo>
                  <a:lnTo>
                    <a:pt x="1575457" y="147750"/>
                  </a:lnTo>
                  <a:lnTo>
                    <a:pt x="1576387" y="145505"/>
                  </a:lnTo>
                  <a:lnTo>
                    <a:pt x="1576387" y="6894"/>
                  </a:lnTo>
                  <a:lnTo>
                    <a:pt x="1575457" y="4649"/>
                  </a:lnTo>
                  <a:lnTo>
                    <a:pt x="1571737" y="929"/>
                  </a:lnTo>
                  <a:lnTo>
                    <a:pt x="15694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763373" y="6215062"/>
              <a:ext cx="1576705" cy="152400"/>
            </a:xfrm>
            <a:custGeom>
              <a:avLst/>
              <a:gdLst/>
              <a:ahLst/>
              <a:cxnLst/>
              <a:rect l="l" t="t" r="r" b="b"/>
              <a:pathLst>
                <a:path w="1576705" h="152400">
                  <a:moveTo>
                    <a:pt x="0" y="152399"/>
                  </a:moveTo>
                  <a:lnTo>
                    <a:pt x="1566862" y="152399"/>
                  </a:lnTo>
                  <a:lnTo>
                    <a:pt x="1569492" y="152399"/>
                  </a:lnTo>
                  <a:lnTo>
                    <a:pt x="1571737" y="151470"/>
                  </a:lnTo>
                  <a:lnTo>
                    <a:pt x="1573597" y="149610"/>
                  </a:lnTo>
                  <a:lnTo>
                    <a:pt x="1575457" y="147750"/>
                  </a:lnTo>
                  <a:lnTo>
                    <a:pt x="1576387" y="145505"/>
                  </a:lnTo>
                  <a:lnTo>
                    <a:pt x="1576387" y="142874"/>
                  </a:lnTo>
                  <a:lnTo>
                    <a:pt x="1576387" y="9524"/>
                  </a:lnTo>
                  <a:lnTo>
                    <a:pt x="1576387" y="6894"/>
                  </a:lnTo>
                  <a:lnTo>
                    <a:pt x="1575457" y="4649"/>
                  </a:lnTo>
                  <a:lnTo>
                    <a:pt x="1573597" y="2789"/>
                  </a:lnTo>
                  <a:lnTo>
                    <a:pt x="1571737" y="929"/>
                  </a:lnTo>
                  <a:lnTo>
                    <a:pt x="1569492" y="0"/>
                  </a:lnTo>
                  <a:lnTo>
                    <a:pt x="15668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0" dirty="0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sz="1050" b="1" spc="-45" dirty="0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70" dirty="0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sz="1050" b="1" dirty="0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sz="1050" b="1" spc="-20" dirty="0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035233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351642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668050" y="6521450"/>
            <a:ext cx="203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938471" y="6521450"/>
            <a:ext cx="6121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  <a:tabLst>
                <a:tab pos="374650" algn="l"/>
              </a:tabLst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617426" y="6521450"/>
            <a:ext cx="520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" algn="l"/>
              </a:tabLst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250243" y="6521450"/>
            <a:ext cx="4883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sz="900" spc="-50" dirty="0">
                <a:solidFill>
                  <a:srgbClr val="202020"/>
                </a:solidFill>
                <a:latin typeface="Helvetica Neue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383836" y="4978400"/>
            <a:ext cx="1421130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2NZ</a:t>
            </a:r>
            <a:r>
              <a:rPr sz="900" spc="114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0" dirty="0">
                <a:solidFill>
                  <a:srgbClr val="202020"/>
                </a:solidFill>
                <a:latin typeface="Helvetica Neue"/>
                <a:cs typeface="Trebuchet MS"/>
              </a:rPr>
              <a:t>1188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sz="900" spc="5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Border's</a:t>
            </a:r>
            <a:r>
              <a:rPr sz="900" spc="5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105.7</a:t>
            </a:r>
            <a:r>
              <a:rPr sz="900" spc="5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30" dirty="0">
                <a:solidFill>
                  <a:srgbClr val="202020"/>
                </a:solidFill>
                <a:latin typeface="Helvetica Neue"/>
                <a:cs typeface="Trebuchet MS"/>
              </a:rPr>
              <a:t>Triple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900" spc="90" dirty="0">
                <a:solidFill>
                  <a:srgbClr val="202020"/>
                </a:solidFill>
                <a:latin typeface="Helvetica Neue"/>
                <a:cs typeface="Trebuchet MS"/>
              </a:rPr>
              <a:t>M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ABC</a:t>
            </a:r>
            <a:r>
              <a:rPr sz="900" spc="-3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Western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Plains</a:t>
            </a:r>
            <a:endParaRPr sz="900">
              <a:latin typeface="Trebuchet MS"/>
              <a:cs typeface="Trebuchet MS"/>
            </a:endParaRPr>
          </a:p>
          <a:p>
            <a:pPr marL="44450" marR="5080" indent="-24130" algn="r">
              <a:lnSpc>
                <a:spcPct val="108800"/>
              </a:lnSpc>
              <a:spcBef>
                <a:spcPts val="625"/>
              </a:spcBef>
            </a:pPr>
            <a:r>
              <a:rPr sz="900" spc="85" dirty="0">
                <a:solidFill>
                  <a:srgbClr val="202020"/>
                </a:solidFill>
                <a:latin typeface="Helvetica Neue"/>
                <a:cs typeface="Trebuchet MS"/>
              </a:rPr>
              <a:t>ABC</a:t>
            </a:r>
            <a:r>
              <a:rPr sz="900" spc="-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Online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 (Licensed</a:t>
            </a:r>
            <a:r>
              <a:rPr sz="900" spc="-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25" dirty="0">
                <a:solidFill>
                  <a:srgbClr val="202020"/>
                </a:solidFill>
                <a:latin typeface="Helvetica Neue"/>
                <a:cs typeface="Trebuchet MS"/>
              </a:rPr>
              <a:t>by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Agency)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Country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sz="900" spc="6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(Licensed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by</a:t>
            </a:r>
            <a:r>
              <a:rPr sz="900" spc="5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dirty="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sz="900" spc="10" dirty="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sz="900" spc="-10" dirty="0">
                <a:solidFill>
                  <a:srgbClr val="202020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A1E11612CF340B16C95BCD3006626" ma:contentTypeVersion="18" ma:contentTypeDescription="Create a new document." ma:contentTypeScope="" ma:versionID="e50ab059dd84aa0630207d19aea12d9b">
  <xsd:schema xmlns:xsd="http://www.w3.org/2001/XMLSchema" xmlns:xs="http://www.w3.org/2001/XMLSchema" xmlns:p="http://schemas.microsoft.com/office/2006/metadata/properties" xmlns:ns2="05a78c0f-a504-4649-88c9-b794f6403e85" xmlns:ns3="e809dcb9-122b-4a07-9542-d31a68380e93" targetNamespace="http://schemas.microsoft.com/office/2006/metadata/properties" ma:root="true" ma:fieldsID="fa0df7d2975b122891075fff48fd5a37" ns2:_="" ns3:_="">
    <xsd:import namespace="05a78c0f-a504-4649-88c9-b794f6403e85"/>
    <xsd:import namespace="e809dcb9-122b-4a07-9542-d31a68380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8c0f-a504-4649-88c9-b794f6403e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9da494-2820-463f-b5b3-52c4182aea95}" ma:internalName="TaxCatchAll" ma:showField="CatchAllData" ma:web="05a78c0f-a504-4649-88c9-b794f6403e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9dcb9-122b-4a07-9542-d31a68380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8bf22c-45f6-4dbd-b812-cdd956b0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78c0f-a504-4649-88c9-b794f6403e85" xsi:nil="true"/>
    <lcf76f155ced4ddcb4097134ff3c332f xmlns="e809dcb9-122b-4a07-9542-d31a68380e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59A34A-F2EC-49C9-8B2B-EEBE19FF6DC9}"/>
</file>

<file path=customXml/itemProps2.xml><?xml version="1.0" encoding="utf-8"?>
<ds:datastoreItem xmlns:ds="http://schemas.openxmlformats.org/officeDocument/2006/customXml" ds:itemID="{5AA95A4B-962D-451C-9612-A705070CBA74}"/>
</file>

<file path=customXml/itemProps3.xml><?xml version="1.0" encoding="utf-8"?>
<ds:datastoreItem xmlns:ds="http://schemas.openxmlformats.org/officeDocument/2006/customXml" ds:itemID="{77BE6543-CF24-48B3-B14E-213EEDE8D2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Custom</PresentationFormat>
  <Paragraphs>134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Helvetica Neue</vt:lpstr>
      <vt:lpstr>Tahoma</vt:lpstr>
      <vt:lpstr>Trebuchet MS</vt:lpstr>
      <vt:lpstr>Verdana</vt:lpstr>
      <vt:lpstr>Office Theme</vt:lpstr>
      <vt:lpstr>Weekly Media Report</vt:lpstr>
      <vt:lpstr>PowerPoint Presentation</vt:lpstr>
      <vt:lpstr>PowerPoint Presentation</vt:lpstr>
      <vt:lpstr>Highlighted Industry and 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Zara Lowien</cp:lastModifiedBy>
  <cp:revision>1</cp:revision>
  <dcterms:created xsi:type="dcterms:W3CDTF">2024-10-25T06:57:30Z</dcterms:created>
  <dcterms:modified xsi:type="dcterms:W3CDTF">2024-10-25T06:59:16Z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2024-10-25T00:00:00Z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2024-10-25T00:00:00Z</vt:filetime>
  </property>
  <property fmtid="{D5CDD505-2E9C-101B-9397-08002B2CF9AE}" pid="5" name="Producer">
    <vt:lpwstr>pdf-merger-js</vt:lpwstr>
  </property>
  <property fmtid="{D5CDD505-2E9C-101B-9397-08002B2CF9AE}" pid="6" name="ContentTypeId">
    <vt:lpwstr>0x010100585A1E11612CF340B16C95BCD3006626</vt:lpwstr>
  </property>
</Properties>
</file>